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13716000" cx="2438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iJoWV3ycPh7CDHK+Pioz2wpULZ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7.xml"/><Relationship Id="rId22" Type="http://schemas.openxmlformats.org/officeDocument/2006/relationships/font" Target="fonts/HelveticaNeue-italic.fntdata"/><Relationship Id="rId10" Type="http://schemas.openxmlformats.org/officeDocument/2006/relationships/slide" Target="slides/slide6.xml"/><Relationship Id="rId21" Type="http://schemas.openxmlformats.org/officeDocument/2006/relationships/font" Target="fonts/HelveticaNeue-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AU" sz="1200">
                <a:latin typeface="Calibri"/>
                <a:ea typeface="Calibri"/>
                <a:cs typeface="Calibri"/>
                <a:sym typeface="Calibri"/>
              </a:rPr>
              <a:t>Now transmission rate is not all due to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AU" sz="1200">
                <a:latin typeface="Calibri"/>
                <a:ea typeface="Calibri"/>
                <a:cs typeface="Calibri"/>
                <a:sym typeface="Calibri"/>
              </a:rPr>
              <a:t>SARS in Toronto - 43% health care infection rate</a:t>
            </a:r>
            <a:endParaRPr/>
          </a:p>
          <a:p>
            <a:pPr indent="0" lvl="0" marL="0" rtl="0" algn="l">
              <a:lnSpc>
                <a:spcPct val="100000"/>
              </a:lnSpc>
              <a:spcBef>
                <a:spcPts val="0"/>
              </a:spcBef>
              <a:spcAft>
                <a:spcPts val="0"/>
              </a:spcAft>
              <a:buNone/>
            </a:pPr>
            <a:r>
              <a:rPr lang="en-AU" sz="1200">
                <a:latin typeface="Calibri"/>
                <a:ea typeface="Calibri"/>
                <a:cs typeface="Calibri"/>
                <a:sym typeface="Calibri"/>
              </a:rPr>
              <a:t>The majority of SARS-CoV and MERS-CoV cases were associated with nosocomial transmission in hospitals and associated with the use of aerosol-generating procedures in patients with respiratory diseases. This places healthcare workers (HCW) including anesthesia professionals, intensivists, and nurses at a significant risk given the likelihood for a potential interface with droplets, sputum, or bodily fluids while performing routine procedures such as airway management.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AU" sz="1200">
                <a:latin typeface="Calibri"/>
                <a:ea typeface="Calibri"/>
                <a:cs typeface="Calibri"/>
                <a:sym typeface="Calibri"/>
              </a:rPr>
              <a:t>processes that favor aerosolization of sputum in infected and potentially infected individuals in the perioperative setting represents a potential source of exposure to HCW. For the anesthesia professional and intensivist, the time period which represents the highest risk of exposure involves direct contact with respiratory droplets during airway management primarily during intubation and extubation.11, 12 Furthermore, inadequate personal protective equipment (PPE), improper use of PPE, and poor hand hygiene are potential factors that can lead to transmission to the bedside HCW.13</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AU" sz="1200">
                <a:latin typeface="Calibri"/>
                <a:ea typeface="Calibri"/>
                <a:cs typeface="Calibri"/>
                <a:sym typeface="Calibri"/>
              </a:rPr>
              <a:t>BJA - Anaesthetists must protect themselves during aerosol-generating medical procedures.</a:t>
            </a:r>
            <a:endParaRPr/>
          </a:p>
          <a:p>
            <a:pPr indent="0" lvl="0" marL="0" rtl="0" algn="l">
              <a:lnSpc>
                <a:spcPct val="100000"/>
              </a:lnSpc>
              <a:spcBef>
                <a:spcPts val="0"/>
              </a:spcBef>
              <a:spcAft>
                <a:spcPts val="0"/>
              </a:spcAft>
              <a:buNone/>
            </a:pPr>
            <a:r>
              <a:rPr lang="en-AU" sz="1200">
                <a:latin typeface="Calibri"/>
                <a:ea typeface="Calibri"/>
                <a:cs typeface="Calibri"/>
                <a:sym typeface="Calibri"/>
              </a:rPr>
              <a:t>Guardian - Doctors who are dealing most closely with Covid-19 patients – A&amp;E medics, anaesthetists and specialists in acute medicine and intensive care – are most worried.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AU" sz="1200">
                <a:latin typeface="Calibri"/>
                <a:ea typeface="Calibri"/>
                <a:cs typeface="Calibri"/>
                <a:sym typeface="Calibri"/>
              </a:rPr>
              <a:t>Now transmission rate is not all due to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AU" sz="1200">
                <a:latin typeface="Calibri"/>
                <a:ea typeface="Calibri"/>
                <a:cs typeface="Calibri"/>
                <a:sym typeface="Calibri"/>
              </a:rPr>
              <a:t>SARS in Toronto - 43% health care infection rate</a:t>
            </a:r>
            <a:endParaRPr/>
          </a:p>
          <a:p>
            <a:pPr indent="0" lvl="0" marL="0" rtl="0" algn="l">
              <a:lnSpc>
                <a:spcPct val="100000"/>
              </a:lnSpc>
              <a:spcBef>
                <a:spcPts val="0"/>
              </a:spcBef>
              <a:spcAft>
                <a:spcPts val="0"/>
              </a:spcAft>
              <a:buNone/>
            </a:pPr>
            <a:r>
              <a:rPr lang="en-AU" sz="1200">
                <a:latin typeface="Calibri"/>
                <a:ea typeface="Calibri"/>
                <a:cs typeface="Calibri"/>
                <a:sym typeface="Calibri"/>
              </a:rPr>
              <a:t>The majority of SARS-CoV and MERS-CoV cases were associated with nosocomial transmission in hospitals and associated with the use of aerosol-generating procedures in patients with respiratory diseases. This places healthcare workers (HCW) including anesthesia professionals, intensivists, and nurses at a significant risk given the likelihood for a potential interface with droplets, sputum, or bodily fluids while performing routine procedures such as airway management.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AU" sz="1200">
                <a:latin typeface="Calibri"/>
                <a:ea typeface="Calibri"/>
                <a:cs typeface="Calibri"/>
                <a:sym typeface="Calibri"/>
              </a:rPr>
              <a:t>processes that favor aerosolization of sputum in infected and potentially infected individuals in the perioperative setting represents a potential source of exposure to HCW. For the anesthesia professional and intensivist, the time period which represents the highest risk of exposure involves direct contact with respiratory droplets during airway management primarily during intubation and extubation.11, 12 Furthermore, inadequate personal protective equipment (PPE), improper use of PPE, and poor hand hygiene are potential factors that can lead to transmission to the bedside HCW.13</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AU" sz="1200">
                <a:latin typeface="Calibri"/>
                <a:ea typeface="Calibri"/>
                <a:cs typeface="Calibri"/>
                <a:sym typeface="Calibri"/>
              </a:rPr>
              <a:t>BJA - Anaesthetists must protect themselves during aerosol-generating medical procedures.</a:t>
            </a:r>
            <a:endParaRPr/>
          </a:p>
          <a:p>
            <a:pPr indent="0" lvl="0" marL="0" rtl="0" algn="l">
              <a:lnSpc>
                <a:spcPct val="100000"/>
              </a:lnSpc>
              <a:spcBef>
                <a:spcPts val="0"/>
              </a:spcBef>
              <a:spcAft>
                <a:spcPts val="0"/>
              </a:spcAft>
              <a:buNone/>
            </a:pPr>
            <a:r>
              <a:rPr lang="en-AU" sz="1200">
                <a:latin typeface="Calibri"/>
                <a:ea typeface="Calibri"/>
                <a:cs typeface="Calibri"/>
                <a:sym typeface="Calibri"/>
              </a:rPr>
              <a:t>Guardian - Doctors who are dealing most closely with Covid-19 patients – A&amp;E medics, anaesthetists and specialists in acute medicine and intensive care – are most worried.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AU" sz="1200">
                <a:latin typeface="Calibri"/>
                <a:ea typeface="Calibri"/>
                <a:cs typeface="Calibri"/>
                <a:sym typeface="Calibri"/>
              </a:rPr>
              <a:t>Last year I had a case where I was unable to bmv a bearded patient. The following day I…..everywhere I looked were bearded men that were potential problems for me.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AU" sz="1200">
                <a:latin typeface="Calibri"/>
                <a:ea typeface="Calibri"/>
                <a:cs typeface="Calibri"/>
                <a:sym typeface="Calibri"/>
              </a:rPr>
              <a:t>This need has been escalated  because of Covid thus the push to get to market.  My INVENtion.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AU" sz="1200">
                <a:latin typeface="Calibri"/>
                <a:ea typeface="Calibri"/>
                <a:cs typeface="Calibri"/>
                <a:sym typeface="Calibri"/>
              </a:rPr>
              <a:t>We can see other applications that have not yet been tested or trailed.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AU" sz="1200">
                <a:latin typeface="Calibri"/>
                <a:ea typeface="Calibri"/>
                <a:cs typeface="Calibri"/>
                <a:sym typeface="Calibri"/>
              </a:rPr>
              <a:t>I have spoken at length with senior HCW who would all use this.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x">
  <p:cSld name="TITLE_AND_BODY">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7"/>
          <p:cNvSpPr txBox="1"/>
          <p:nvPr>
            <p:ph idx="12" type="sldNum"/>
          </p:nvPr>
        </p:nvSpPr>
        <p:spPr>
          <a:xfrm>
            <a:off x="16970663" y="12470749"/>
            <a:ext cx="504541" cy="483902"/>
          </a:xfrm>
          <a:prstGeom prst="rect">
            <a:avLst/>
          </a:prstGeom>
          <a:noFill/>
          <a:ln>
            <a:noFill/>
          </a:ln>
        </p:spPr>
        <p:txBody>
          <a:bodyPr anchorCtr="0" anchor="ctr" bIns="91425" lIns="91425" spcFirstLastPara="1" rIns="91425" wrap="square" tIns="91425">
            <a:spAutoFit/>
          </a:bodyPr>
          <a:lstStyle>
            <a:lvl1pPr indent="0" lvl="0"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1pPr>
            <a:lvl2pPr indent="0" lvl="1"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2pPr>
            <a:lvl3pPr indent="0" lvl="2"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3pPr>
            <a:lvl4pPr indent="0" lvl="3"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4pPr>
            <a:lvl5pPr indent="0" lvl="4"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5pPr>
            <a:lvl6pPr indent="0" lvl="5"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6pPr>
            <a:lvl7pPr indent="0" lvl="6"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7pPr>
            <a:lvl8pPr indent="0" lvl="7"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8pPr>
            <a:lvl9pPr indent="0" lvl="8"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b="0" i="0" u="none" cap="none" strike="noStrik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52" name="Shape 52"/>
        <p:cNvGrpSpPr/>
        <p:nvPr/>
      </p:nvGrpSpPr>
      <p:grpSpPr>
        <a:xfrm>
          <a:off x="0" y="0"/>
          <a:ext cx="0" cy="0"/>
          <a:chOff x="0" y="0"/>
          <a:chExt cx="0" cy="0"/>
        </a:xfrm>
      </p:grpSpPr>
      <p:sp>
        <p:nvSpPr>
          <p:cNvPr id="53" name="Google Shape;53;p26"/>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4" name="Google Shape;54;p26"/>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5" name="Shape 55"/>
        <p:cNvGrpSpPr/>
        <p:nvPr/>
      </p:nvGrpSpPr>
      <p:grpSpPr>
        <a:xfrm>
          <a:off x="0" y="0"/>
          <a:ext cx="0" cy="0"/>
          <a:chOff x="0" y="0"/>
          <a:chExt cx="0" cy="0"/>
        </a:xfrm>
      </p:grpSpPr>
      <p:sp>
        <p:nvSpPr>
          <p:cNvPr id="56" name="Google Shape;56;p27"/>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7" name="Google Shape;57;p27"/>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8" name="Google Shape;58;p2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9" name="Shape 59"/>
        <p:cNvGrpSpPr/>
        <p:nvPr/>
      </p:nvGrpSpPr>
      <p:grpSpPr>
        <a:xfrm>
          <a:off x="0" y="0"/>
          <a:ext cx="0" cy="0"/>
          <a:chOff x="0" y="0"/>
          <a:chExt cx="0" cy="0"/>
        </a:xfrm>
      </p:grpSpPr>
      <p:sp>
        <p:nvSpPr>
          <p:cNvPr id="60" name="Google Shape;60;p28"/>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61" name="Google Shape;61;p28"/>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2" name="Google Shape;62;p28"/>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3" name="Google Shape;63;p2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64" name="Shape 64"/>
        <p:cNvGrpSpPr/>
        <p:nvPr/>
      </p:nvGrpSpPr>
      <p:grpSpPr>
        <a:xfrm>
          <a:off x="0" y="0"/>
          <a:ext cx="0" cy="0"/>
          <a:chOff x="0" y="0"/>
          <a:chExt cx="0" cy="0"/>
        </a:xfrm>
      </p:grpSpPr>
      <p:sp>
        <p:nvSpPr>
          <p:cNvPr id="65" name="Google Shape;65;p29"/>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6" name="Google Shape;66;p2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67" name="Shape 67"/>
        <p:cNvGrpSpPr/>
        <p:nvPr/>
      </p:nvGrpSpPr>
      <p:grpSpPr>
        <a:xfrm>
          <a:off x="0" y="0"/>
          <a:ext cx="0" cy="0"/>
          <a:chOff x="0" y="0"/>
          <a:chExt cx="0" cy="0"/>
        </a:xfrm>
      </p:grpSpPr>
      <p:sp>
        <p:nvSpPr>
          <p:cNvPr id="68" name="Google Shape;68;p30"/>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9" name="Google Shape;69;p30"/>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70" name="Google Shape;70;p3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1" name="Shape 71"/>
        <p:cNvGrpSpPr/>
        <p:nvPr/>
      </p:nvGrpSpPr>
      <p:grpSpPr>
        <a:xfrm>
          <a:off x="0" y="0"/>
          <a:ext cx="0" cy="0"/>
          <a:chOff x="0" y="0"/>
          <a:chExt cx="0" cy="0"/>
        </a:xfrm>
      </p:grpSpPr>
      <p:sp>
        <p:nvSpPr>
          <p:cNvPr id="72" name="Google Shape;72;p31"/>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73" name="Google Shape;73;p31"/>
          <p:cNvSpPr txBox="1"/>
          <p:nvPr>
            <p:ph idx="2" type="body"/>
          </p:nvPr>
        </p:nvSpPr>
        <p:spPr>
          <a:xfrm>
            <a:off x="1753923" y="4939860"/>
            <a:ext cx="20876153"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74" name="Google Shape;74;p3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75" name="Shape 75"/>
        <p:cNvGrpSpPr/>
        <p:nvPr/>
      </p:nvGrpSpPr>
      <p:grpSpPr>
        <a:xfrm>
          <a:off x="0" y="0"/>
          <a:ext cx="0" cy="0"/>
          <a:chOff x="0" y="0"/>
          <a:chExt cx="0" cy="0"/>
        </a:xfrm>
      </p:grpSpPr>
      <p:sp>
        <p:nvSpPr>
          <p:cNvPr id="76" name="Google Shape;76;p32"/>
          <p:cNvSpPr/>
          <p:nvPr>
            <p:ph idx="2" type="pic"/>
          </p:nvPr>
        </p:nvSpPr>
        <p:spPr>
          <a:xfrm>
            <a:off x="15760700" y="1016000"/>
            <a:ext cx="7439099" cy="59496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77" name="Google Shape;77;p32"/>
          <p:cNvSpPr/>
          <p:nvPr>
            <p:ph idx="3" type="pic"/>
          </p:nvPr>
        </p:nvSpPr>
        <p:spPr>
          <a:xfrm>
            <a:off x="13500100" y="3978275"/>
            <a:ext cx="10439400" cy="121501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78" name="Google Shape;78;p32"/>
          <p:cNvSpPr/>
          <p:nvPr>
            <p:ph idx="4" type="pic"/>
          </p:nvPr>
        </p:nvSpPr>
        <p:spPr>
          <a:xfrm>
            <a:off x="-139700" y="495300"/>
            <a:ext cx="16611600" cy="124587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79" name="Google Shape;79;p3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80" name="Shape 80"/>
        <p:cNvGrpSpPr/>
        <p:nvPr/>
      </p:nvGrpSpPr>
      <p:grpSpPr>
        <a:xfrm>
          <a:off x="0" y="0"/>
          <a:ext cx="0" cy="0"/>
          <a:chOff x="0" y="0"/>
          <a:chExt cx="0" cy="0"/>
        </a:xfrm>
      </p:grpSpPr>
      <p:sp>
        <p:nvSpPr>
          <p:cNvPr id="81" name="Google Shape;81;p33"/>
          <p:cNvSpPr/>
          <p:nvPr>
            <p:ph idx="2" type="pic"/>
          </p:nvPr>
        </p:nvSpPr>
        <p:spPr>
          <a:xfrm>
            <a:off x="-1333500" y="-5524500"/>
            <a:ext cx="27051001" cy="21640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2" name="Google Shape;82;p3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AU"/>
              <a:t>‹#›</a:t>
            </a:fld>
            <a:endParaRPr b="0" i="0" sz="1800" u="none" cap="none" strike="noStrike">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 name="Shape 11"/>
        <p:cNvGrpSpPr/>
        <p:nvPr/>
      </p:nvGrpSpPr>
      <p:grpSpPr>
        <a:xfrm>
          <a:off x="0" y="0"/>
          <a:ext cx="0" cy="0"/>
          <a:chOff x="0" y="0"/>
          <a:chExt cx="0" cy="0"/>
        </a:xfrm>
      </p:grpSpPr>
      <p:pic>
        <p:nvPicPr>
          <p:cNvPr descr="Picture 2" id="12" name="Google Shape;12;p18"/>
          <p:cNvPicPr preferRelativeResize="0"/>
          <p:nvPr/>
        </p:nvPicPr>
        <p:blipFill rotWithShape="1">
          <a:blip r:embed="rId2">
            <a:alphaModFix/>
          </a:blip>
          <a:srcRect b="0" l="0" r="0" t="0"/>
          <a:stretch/>
        </p:blipFill>
        <p:spPr>
          <a:xfrm>
            <a:off x="0" y="0"/>
            <a:ext cx="2639568" cy="3023618"/>
          </a:xfrm>
          <a:prstGeom prst="rect">
            <a:avLst/>
          </a:prstGeom>
          <a:noFill/>
          <a:ln>
            <a:noFill/>
          </a:ln>
        </p:spPr>
      </p:pic>
      <p:sp>
        <p:nvSpPr>
          <p:cNvPr id="13" name="Google Shape;13;p18"/>
          <p:cNvSpPr txBox="1"/>
          <p:nvPr>
            <p:ph type="title"/>
          </p:nvPr>
        </p:nvSpPr>
        <p:spPr>
          <a:xfrm>
            <a:off x="2420316" y="1656000"/>
            <a:ext cx="21031202" cy="2651128"/>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rgbClr val="00ACBA"/>
              </a:buClr>
              <a:buSzPts val="8800"/>
              <a:buFont typeface="Calibri"/>
              <a:buNone/>
              <a:defRPr sz="8800">
                <a:solidFill>
                  <a:srgbClr val="00ACBA"/>
                </a:solidFill>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4" name="Google Shape;14;p18"/>
          <p:cNvSpPr txBox="1"/>
          <p:nvPr>
            <p:ph idx="1" type="body"/>
          </p:nvPr>
        </p:nvSpPr>
        <p:spPr>
          <a:xfrm>
            <a:off x="2420316" y="4062700"/>
            <a:ext cx="21031202" cy="7215814"/>
          </a:xfrm>
          <a:prstGeom prst="rect">
            <a:avLst/>
          </a:prstGeom>
          <a:noFill/>
          <a:ln>
            <a:noFill/>
          </a:ln>
        </p:spPr>
        <p:txBody>
          <a:bodyPr anchorCtr="0" anchor="t" bIns="91425" lIns="91425" spcFirstLastPara="1" rIns="91425" wrap="square" tIns="91425">
            <a:normAutofit/>
          </a:bodyPr>
          <a:lstStyle>
            <a:lvl1pPr indent="-584200" lvl="0" marL="4572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1pPr>
            <a:lvl2pPr indent="-584200" lvl="1" marL="9144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2pPr>
            <a:lvl3pPr indent="-584200" lvl="2" marL="13716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3pPr>
            <a:lvl4pPr indent="-584200" lvl="3" marL="18288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4pPr>
            <a:lvl5pPr indent="-584200" lvl="4" marL="22860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5" name="Google Shape;15;p18"/>
          <p:cNvSpPr txBox="1"/>
          <p:nvPr>
            <p:ph idx="12" type="sldNum"/>
          </p:nvPr>
        </p:nvSpPr>
        <p:spPr>
          <a:xfrm>
            <a:off x="16970663" y="12470749"/>
            <a:ext cx="504541" cy="483902"/>
          </a:xfrm>
          <a:prstGeom prst="rect">
            <a:avLst/>
          </a:prstGeom>
          <a:noFill/>
          <a:ln>
            <a:noFill/>
          </a:ln>
        </p:spPr>
        <p:txBody>
          <a:bodyPr anchorCtr="0" anchor="ctr" bIns="91425" lIns="91425" spcFirstLastPara="1" rIns="91425" wrap="square" tIns="91425">
            <a:spAutoFit/>
          </a:bodyPr>
          <a:lstStyle>
            <a:lvl1pPr indent="0" lvl="0"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1pPr>
            <a:lvl2pPr indent="0" lvl="1"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2pPr>
            <a:lvl3pPr indent="0" lvl="2"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3pPr>
            <a:lvl4pPr indent="0" lvl="3"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4pPr>
            <a:lvl5pPr indent="0" lvl="4"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5pPr>
            <a:lvl6pPr indent="0" lvl="5"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6pPr>
            <a:lvl7pPr indent="0" lvl="6"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7pPr>
            <a:lvl8pPr indent="0" lvl="7"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8pPr>
            <a:lvl9pPr indent="0" lvl="8"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b="0" i="0" u="none" cap="none" strike="noStrik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Page Banner Title Subtitle and Text">
  <p:cSld name="Follow Page Banner Title Subtitle and Text">
    <p:spTree>
      <p:nvGrpSpPr>
        <p:cNvPr id="16" name="Shape 16"/>
        <p:cNvGrpSpPr/>
        <p:nvPr/>
      </p:nvGrpSpPr>
      <p:grpSpPr>
        <a:xfrm>
          <a:off x="0" y="0"/>
          <a:ext cx="0" cy="0"/>
          <a:chOff x="0" y="0"/>
          <a:chExt cx="0" cy="0"/>
        </a:xfrm>
      </p:grpSpPr>
      <p:sp>
        <p:nvSpPr>
          <p:cNvPr id="17" name="Google Shape;17;p19"/>
          <p:cNvSpPr/>
          <p:nvPr/>
        </p:nvSpPr>
        <p:spPr>
          <a:xfrm>
            <a:off x="-1177870" y="-2532866"/>
            <a:ext cx="20395773" cy="6071414"/>
          </a:xfrm>
          <a:prstGeom prst="roundRect">
            <a:avLst>
              <a:gd fmla="val 16667" name="adj"/>
            </a:avLst>
          </a:prstGeom>
          <a:solidFill>
            <a:srgbClr val="00ACB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Picture 4" id="18" name="Google Shape;18;p19"/>
          <p:cNvPicPr preferRelativeResize="0"/>
          <p:nvPr/>
        </p:nvPicPr>
        <p:blipFill rotWithShape="1">
          <a:blip r:embed="rId2">
            <a:alphaModFix/>
          </a:blip>
          <a:srcRect b="0" l="0" r="0" t="0"/>
          <a:stretch/>
        </p:blipFill>
        <p:spPr>
          <a:xfrm>
            <a:off x="0" y="0"/>
            <a:ext cx="2639568" cy="3023618"/>
          </a:xfrm>
          <a:prstGeom prst="rect">
            <a:avLst/>
          </a:prstGeom>
          <a:noFill/>
          <a:ln>
            <a:noFill/>
          </a:ln>
        </p:spPr>
      </p:pic>
      <p:sp>
        <p:nvSpPr>
          <p:cNvPr id="19" name="Google Shape;19;p19"/>
          <p:cNvSpPr txBox="1"/>
          <p:nvPr>
            <p:ph type="title"/>
          </p:nvPr>
        </p:nvSpPr>
        <p:spPr>
          <a:xfrm>
            <a:off x="2420316" y="1656000"/>
            <a:ext cx="21031202" cy="2651128"/>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rgbClr val="FFFFFF"/>
              </a:buClr>
              <a:buSzPts val="8800"/>
              <a:buFont typeface="Calibri"/>
              <a:buNone/>
              <a:defRPr sz="8800">
                <a:solidFill>
                  <a:srgbClr val="FFFFFF"/>
                </a:solidFill>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0" name="Google Shape;20;p19"/>
          <p:cNvSpPr txBox="1"/>
          <p:nvPr>
            <p:ph idx="1" type="body"/>
          </p:nvPr>
        </p:nvSpPr>
        <p:spPr>
          <a:xfrm>
            <a:off x="2420316" y="4062700"/>
            <a:ext cx="21031202" cy="7215814"/>
          </a:xfrm>
          <a:prstGeom prst="rect">
            <a:avLst/>
          </a:prstGeom>
          <a:noFill/>
          <a:ln>
            <a:noFill/>
          </a:ln>
        </p:spPr>
        <p:txBody>
          <a:bodyPr anchorCtr="0" anchor="t" bIns="91425" lIns="91425" spcFirstLastPara="1" rIns="91425" wrap="square" tIns="91425">
            <a:normAutofit/>
          </a:bodyPr>
          <a:lstStyle>
            <a:lvl1pPr indent="-584200" lvl="0" marL="4572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1pPr>
            <a:lvl2pPr indent="-584200" lvl="1" marL="9144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2pPr>
            <a:lvl3pPr indent="-584200" lvl="2" marL="13716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3pPr>
            <a:lvl4pPr indent="-584200" lvl="3" marL="18288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4pPr>
            <a:lvl5pPr indent="-584200" lvl="4" marL="2286000" algn="l">
              <a:lnSpc>
                <a:spcPct val="90000"/>
              </a:lnSpc>
              <a:spcBef>
                <a:spcPts val="2000"/>
              </a:spcBef>
              <a:spcAft>
                <a:spcPts val="0"/>
              </a:spcAft>
              <a:buClr>
                <a:srgbClr val="003B49"/>
              </a:buClr>
              <a:buSzPts val="5600"/>
              <a:buFont typeface="Arial"/>
              <a:buChar char="•"/>
              <a:defRPr sz="5600">
                <a:solidFill>
                  <a:srgbClr val="003B49"/>
                </a:solidFill>
                <a:latin typeface="Calibri"/>
                <a:ea typeface="Calibri"/>
                <a:cs typeface="Calibri"/>
                <a:sym typeface="Calibri"/>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1" name="Google Shape;21;p19"/>
          <p:cNvSpPr txBox="1"/>
          <p:nvPr>
            <p:ph idx="12" type="sldNum"/>
          </p:nvPr>
        </p:nvSpPr>
        <p:spPr>
          <a:xfrm>
            <a:off x="16970663" y="12470749"/>
            <a:ext cx="504541" cy="483902"/>
          </a:xfrm>
          <a:prstGeom prst="rect">
            <a:avLst/>
          </a:prstGeom>
          <a:noFill/>
          <a:ln>
            <a:noFill/>
          </a:ln>
        </p:spPr>
        <p:txBody>
          <a:bodyPr anchorCtr="0" anchor="ctr" bIns="91425" lIns="91425" spcFirstLastPara="1" rIns="91425" wrap="square" tIns="91425">
            <a:spAutoFit/>
          </a:bodyPr>
          <a:lstStyle>
            <a:lvl1pPr indent="0" lvl="0"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1pPr>
            <a:lvl2pPr indent="0" lvl="1"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2pPr>
            <a:lvl3pPr indent="0" lvl="2"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3pPr>
            <a:lvl4pPr indent="0" lvl="3"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4pPr>
            <a:lvl5pPr indent="0" lvl="4"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5pPr>
            <a:lvl6pPr indent="0" lvl="5"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6pPr>
            <a:lvl7pPr indent="0" lvl="6"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7pPr>
            <a:lvl8pPr indent="0" lvl="7"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8pPr>
            <a:lvl9pPr indent="0" lvl="8" marL="0" algn="r">
              <a:lnSpc>
                <a:spcPct val="100000"/>
              </a:lnSpc>
              <a:spcBef>
                <a:spcPts val="0"/>
              </a:spcBef>
              <a:spcAft>
                <a:spcPts val="0"/>
              </a:spcAft>
              <a:buClr>
                <a:srgbClr val="243746"/>
              </a:buClr>
              <a:buSzPts val="2400"/>
              <a:buFont typeface="Calibri"/>
              <a:buNone/>
              <a:defRPr sz="2400">
                <a:solidFill>
                  <a:srgbClr val="24374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b="0" i="0" u="none" cap="none" strike="noStrik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22" name="Shape 22"/>
        <p:cNvGrpSpPr/>
        <p:nvPr/>
      </p:nvGrpSpPr>
      <p:grpSpPr>
        <a:xfrm>
          <a:off x="0" y="0"/>
          <a:ext cx="0" cy="0"/>
          <a:chOff x="0" y="0"/>
          <a:chExt cx="0" cy="0"/>
        </a:xfrm>
      </p:grpSpPr>
      <p:sp>
        <p:nvSpPr>
          <p:cNvPr id="23" name="Google Shape;23;p20"/>
          <p:cNvSpPr/>
          <p:nvPr>
            <p:ph idx="2" type="pic"/>
          </p:nvPr>
        </p:nvSpPr>
        <p:spPr>
          <a:xfrm>
            <a:off x="-1155700" y="-1295400"/>
            <a:ext cx="26746199" cy="1601893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4" name="Google Shape;24;p20"/>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5" name="Google Shape;25;p20"/>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6" name="Google Shape;26;p20"/>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7" name="Google Shape;27;p2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8" name="Shape 28"/>
        <p:cNvGrpSpPr/>
        <p:nvPr/>
      </p:nvGrpSpPr>
      <p:grpSpPr>
        <a:xfrm>
          <a:off x="0" y="0"/>
          <a:ext cx="0" cy="0"/>
          <a:chOff x="0" y="0"/>
          <a:chExt cx="0" cy="0"/>
        </a:xfrm>
      </p:grpSpPr>
      <p:sp>
        <p:nvSpPr>
          <p:cNvPr id="29" name="Google Shape;29;p21"/>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0" name="Google Shape;30;p21"/>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1" name="Google Shape;31;p21"/>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2" name="Google Shape;32;p2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33" name="Shape 33"/>
        <p:cNvGrpSpPr/>
        <p:nvPr/>
      </p:nvGrpSpPr>
      <p:grpSpPr>
        <a:xfrm>
          <a:off x="0" y="0"/>
          <a:ext cx="0" cy="0"/>
          <a:chOff x="0" y="0"/>
          <a:chExt cx="0" cy="0"/>
        </a:xfrm>
      </p:grpSpPr>
      <p:sp>
        <p:nvSpPr>
          <p:cNvPr id="34" name="Google Shape;34;p22"/>
          <p:cNvSpPr/>
          <p:nvPr>
            <p:ph idx="2" type="pic"/>
          </p:nvPr>
        </p:nvSpPr>
        <p:spPr>
          <a:xfrm>
            <a:off x="10972800" y="-203200"/>
            <a:ext cx="12144836" cy="14135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35" name="Google Shape;35;p22"/>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6" name="Google Shape;36;p22"/>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 name="Google Shape;37;p22"/>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8" name="Shape 38"/>
        <p:cNvGrpSpPr/>
        <p:nvPr/>
      </p:nvGrpSpPr>
      <p:grpSpPr>
        <a:xfrm>
          <a:off x="0" y="0"/>
          <a:ext cx="0" cy="0"/>
          <a:chOff x="0" y="0"/>
          <a:chExt cx="0" cy="0"/>
        </a:xfrm>
      </p:grpSpPr>
      <p:sp>
        <p:nvSpPr>
          <p:cNvPr id="39" name="Google Shape;39;p23"/>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0" name="Google Shape;40;p23"/>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1" name="Google Shape;41;p23"/>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2" name="Google Shape;42;p2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3" name="Shape 43"/>
        <p:cNvGrpSpPr/>
        <p:nvPr/>
      </p:nvGrpSpPr>
      <p:grpSpPr>
        <a:xfrm>
          <a:off x="0" y="0"/>
          <a:ext cx="0" cy="0"/>
          <a:chOff x="0" y="0"/>
          <a:chExt cx="0" cy="0"/>
        </a:xfrm>
      </p:grpSpPr>
      <p:sp>
        <p:nvSpPr>
          <p:cNvPr id="44" name="Google Shape;44;p24"/>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5" name="Google Shape;45;p2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46" name="Shape 46"/>
        <p:cNvGrpSpPr/>
        <p:nvPr/>
      </p:nvGrpSpPr>
      <p:grpSpPr>
        <a:xfrm>
          <a:off x="0" y="0"/>
          <a:ext cx="0" cy="0"/>
          <a:chOff x="0" y="0"/>
          <a:chExt cx="0" cy="0"/>
        </a:xfrm>
      </p:grpSpPr>
      <p:sp>
        <p:nvSpPr>
          <p:cNvPr id="47" name="Google Shape;47;p25"/>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8" name="Google Shape;48;p25"/>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9" name="Google Shape;49;p25"/>
          <p:cNvSpPr/>
          <p:nvPr>
            <p:ph idx="3" type="pic"/>
          </p:nvPr>
        </p:nvSpPr>
        <p:spPr>
          <a:xfrm>
            <a:off x="12192000" y="-407266"/>
            <a:ext cx="10916874" cy="145558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50" name="Google Shape;50;p25"/>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1" name="Google Shape;51;p2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7" name="Google Shape;7;p16"/>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1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6.jpg"/><Relationship Id="rId5" Type="http://schemas.openxmlformats.org/officeDocument/2006/relationships/image" Target="../media/image15.jpg"/><Relationship Id="rId6" Type="http://schemas.openxmlformats.org/officeDocument/2006/relationships/image" Target="../media/image20.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21.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7.jpg"/><Relationship Id="rId5" Type="http://schemas.openxmlformats.org/officeDocument/2006/relationships/image" Target="../media/image24.png"/><Relationship Id="rId6"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3.png"/><Relationship Id="rId6" Type="http://schemas.openxmlformats.org/officeDocument/2006/relationships/image" Target="../media/image12.jpg"/><Relationship Id="rId7" Type="http://schemas.openxmlformats.org/officeDocument/2006/relationships/image" Target="../media/image8.png"/><Relationship Id="rId8"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4.jp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idx="1" type="body"/>
          </p:nvPr>
        </p:nvSpPr>
        <p:spPr>
          <a:xfrm>
            <a:off x="873893" y="9844624"/>
            <a:ext cx="11318107" cy="3193553"/>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003B49"/>
              </a:buClr>
              <a:buSzPts val="5400"/>
              <a:buNone/>
            </a:pPr>
            <a:r>
              <a:rPr lang="en-AU"/>
              <a:t>Instructions on how to use the device are available by scanning the QR code. </a:t>
            </a:r>
            <a:endParaRPr/>
          </a:p>
          <a:p>
            <a:pPr indent="-54352" lvl="0" marL="409952" rtl="0" algn="ctr">
              <a:lnSpc>
                <a:spcPct val="100000"/>
              </a:lnSpc>
              <a:spcBef>
                <a:spcPts val="2400"/>
              </a:spcBef>
              <a:spcAft>
                <a:spcPts val="0"/>
              </a:spcAft>
              <a:buClr>
                <a:srgbClr val="003B49"/>
              </a:buClr>
              <a:buSzPts val="5600"/>
              <a:buNone/>
            </a:pPr>
            <a:r>
              <a:t/>
            </a:r>
            <a:endParaRPr/>
          </a:p>
        </p:txBody>
      </p:sp>
      <p:sp>
        <p:nvSpPr>
          <p:cNvPr id="178" name="Google Shape;178;p10"/>
          <p:cNvSpPr txBox="1"/>
          <p:nvPr>
            <p:ph type="title"/>
          </p:nvPr>
        </p:nvSpPr>
        <p:spPr>
          <a:xfrm>
            <a:off x="2188813" y="841081"/>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ACBA"/>
              </a:buClr>
              <a:buSzPts val="8800"/>
              <a:buFont typeface="Calibri"/>
              <a:buNone/>
            </a:pPr>
            <a:r>
              <a:rPr lang="en-AU"/>
              <a:t>How to use the SSSG</a:t>
            </a:r>
            <a:endParaRPr/>
          </a:p>
        </p:txBody>
      </p:sp>
      <p:pic>
        <p:nvPicPr>
          <p:cNvPr descr="Picture 5" id="179" name="Google Shape;179;p10"/>
          <p:cNvPicPr preferRelativeResize="0"/>
          <p:nvPr/>
        </p:nvPicPr>
        <p:blipFill rotWithShape="1">
          <a:blip r:embed="rId3">
            <a:alphaModFix/>
          </a:blip>
          <a:srcRect b="0" l="0" r="0" t="0"/>
          <a:stretch/>
        </p:blipFill>
        <p:spPr>
          <a:xfrm>
            <a:off x="0" y="10955996"/>
            <a:ext cx="24384000" cy="3193553"/>
          </a:xfrm>
          <a:prstGeom prst="rect">
            <a:avLst/>
          </a:prstGeom>
          <a:noFill/>
          <a:ln>
            <a:noFill/>
          </a:ln>
        </p:spPr>
      </p:pic>
      <p:pic>
        <p:nvPicPr>
          <p:cNvPr descr="Picture 6" id="180" name="Google Shape;180;p10"/>
          <p:cNvPicPr preferRelativeResize="0"/>
          <p:nvPr/>
        </p:nvPicPr>
        <p:blipFill rotWithShape="1">
          <a:blip r:embed="rId4">
            <a:alphaModFix/>
          </a:blip>
          <a:srcRect b="0" l="0" r="0" t="0"/>
          <a:stretch/>
        </p:blipFill>
        <p:spPr>
          <a:xfrm>
            <a:off x="18613639" y="1548283"/>
            <a:ext cx="5897051" cy="4772482"/>
          </a:xfrm>
          <a:custGeom>
            <a:rect b="b" l="l" r="r" t="t"/>
            <a:pathLst>
              <a:path extrusionOk="0" h="21600" w="21600">
                <a:moveTo>
                  <a:pt x="2913" y="0"/>
                </a:moveTo>
                <a:cubicBezTo>
                  <a:pt x="1304" y="0"/>
                  <a:pt x="0" y="1611"/>
                  <a:pt x="0" y="3600"/>
                </a:cubicBezTo>
                <a:lnTo>
                  <a:pt x="0" y="17999"/>
                </a:lnTo>
                <a:cubicBezTo>
                  <a:pt x="0" y="19988"/>
                  <a:pt x="1304" y="21600"/>
                  <a:pt x="2913" y="21600"/>
                </a:cubicBezTo>
                <a:lnTo>
                  <a:pt x="21337" y="21600"/>
                </a:lnTo>
                <a:cubicBezTo>
                  <a:pt x="21427" y="21600"/>
                  <a:pt x="21512" y="21577"/>
                  <a:pt x="21600" y="21567"/>
                </a:cubicBezTo>
                <a:lnTo>
                  <a:pt x="21600" y="33"/>
                </a:lnTo>
                <a:cubicBezTo>
                  <a:pt x="21512" y="23"/>
                  <a:pt x="21427" y="0"/>
                  <a:pt x="21337" y="0"/>
                </a:cubicBezTo>
                <a:lnTo>
                  <a:pt x="2913" y="0"/>
                </a:lnTo>
                <a:close/>
              </a:path>
            </a:pathLst>
          </a:custGeom>
          <a:noFill/>
          <a:ln>
            <a:noFill/>
          </a:ln>
        </p:spPr>
      </p:pic>
      <p:pic>
        <p:nvPicPr>
          <p:cNvPr descr="Picture 2" id="181" name="Google Shape;181;p10"/>
          <p:cNvPicPr preferRelativeResize="0"/>
          <p:nvPr/>
        </p:nvPicPr>
        <p:blipFill rotWithShape="1">
          <a:blip r:embed="rId5">
            <a:alphaModFix/>
          </a:blip>
          <a:srcRect b="0" l="0" r="0" t="0"/>
          <a:stretch/>
        </p:blipFill>
        <p:spPr>
          <a:xfrm>
            <a:off x="18740331" y="6440700"/>
            <a:ext cx="5643669" cy="4787091"/>
          </a:xfrm>
          <a:custGeom>
            <a:rect b="b" l="l" r="r" t="t"/>
            <a:pathLst>
              <a:path extrusionOk="0" h="21600" w="21600">
                <a:moveTo>
                  <a:pt x="3054" y="0"/>
                </a:moveTo>
                <a:cubicBezTo>
                  <a:pt x="1368" y="0"/>
                  <a:pt x="0" y="1613"/>
                  <a:pt x="0" y="3601"/>
                </a:cubicBezTo>
                <a:lnTo>
                  <a:pt x="0" y="17999"/>
                </a:lnTo>
                <a:cubicBezTo>
                  <a:pt x="0" y="19987"/>
                  <a:pt x="1368" y="21600"/>
                  <a:pt x="3054" y="21600"/>
                </a:cubicBezTo>
                <a:lnTo>
                  <a:pt x="21600" y="21600"/>
                </a:lnTo>
                <a:lnTo>
                  <a:pt x="21600" y="0"/>
                </a:lnTo>
                <a:lnTo>
                  <a:pt x="3054" y="0"/>
                </a:lnTo>
                <a:close/>
              </a:path>
            </a:pathLst>
          </a:custGeom>
          <a:noFill/>
          <a:ln>
            <a:noFill/>
          </a:ln>
        </p:spPr>
      </p:pic>
      <p:sp>
        <p:nvSpPr>
          <p:cNvPr id="182" name="Google Shape;182;p10"/>
          <p:cNvSpPr txBox="1"/>
          <p:nvPr/>
        </p:nvSpPr>
        <p:spPr>
          <a:xfrm>
            <a:off x="12192000" y="3612144"/>
            <a:ext cx="6190918" cy="8922111"/>
          </a:xfrm>
          <a:prstGeom prst="rect">
            <a:avLst/>
          </a:prstGeom>
          <a:noFill/>
          <a:ln>
            <a:noFill/>
          </a:ln>
        </p:spPr>
        <p:txBody>
          <a:bodyPr anchorCtr="0" anchor="t" bIns="91425" lIns="91425" spcFirstLastPara="1" rIns="91425" wrap="square" tIns="91425">
            <a:normAutofit fontScale="85000" lnSpcReduction="20000"/>
          </a:bodyPr>
          <a:lstStyle/>
          <a:p>
            <a:pPr indent="-914400" lvl="0" marL="914400" marR="0" rtl="0" algn="l">
              <a:lnSpc>
                <a:spcPct val="100000"/>
              </a:lnSpc>
              <a:spcBef>
                <a:spcPts val="0"/>
              </a:spcBef>
              <a:spcAft>
                <a:spcPts val="0"/>
              </a:spcAft>
              <a:buClr>
                <a:srgbClr val="003B49"/>
              </a:buClr>
              <a:buSzPct val="100000"/>
              <a:buFont typeface="Arial"/>
              <a:buAutoNum type="arabicPeriod"/>
            </a:pPr>
            <a:r>
              <a:rPr b="1" i="0" lang="en-AU" sz="5400" u="none" cap="none" strike="noStrike">
                <a:solidFill>
                  <a:srgbClr val="003B49"/>
                </a:solidFill>
                <a:latin typeface="Calibri"/>
                <a:ea typeface="Calibri"/>
                <a:cs typeface="Calibri"/>
                <a:sym typeface="Calibri"/>
              </a:rPr>
              <a:t>The Guedel airway is fitted flush to the mouth of the SAM SS </a:t>
            </a:r>
            <a:endParaRPr/>
          </a:p>
          <a:p>
            <a:pPr indent="-622935" lvl="0" marL="914400" marR="0" rtl="0" algn="l">
              <a:lnSpc>
                <a:spcPct val="100000"/>
              </a:lnSpc>
              <a:spcBef>
                <a:spcPts val="2400"/>
              </a:spcBef>
              <a:spcAft>
                <a:spcPts val="0"/>
              </a:spcAft>
              <a:buClr>
                <a:srgbClr val="003B49"/>
              </a:buClr>
              <a:buSzPct val="100000"/>
              <a:buFont typeface="Arial"/>
              <a:buNone/>
            </a:pPr>
            <a:r>
              <a:t/>
            </a:r>
            <a:endParaRPr b="1" i="0" sz="5400" u="none" cap="none" strike="noStrike">
              <a:solidFill>
                <a:srgbClr val="003B49"/>
              </a:solidFill>
              <a:latin typeface="Calibri"/>
              <a:ea typeface="Calibri"/>
              <a:cs typeface="Calibri"/>
              <a:sym typeface="Calibri"/>
            </a:endParaRPr>
          </a:p>
          <a:p>
            <a:pPr indent="-914400" lvl="0" marL="914400" marR="0" rtl="0" algn="l">
              <a:lnSpc>
                <a:spcPct val="100000"/>
              </a:lnSpc>
              <a:spcBef>
                <a:spcPts val="2400"/>
              </a:spcBef>
              <a:spcAft>
                <a:spcPts val="0"/>
              </a:spcAft>
              <a:buClr>
                <a:srgbClr val="003B49"/>
              </a:buClr>
              <a:buSzPct val="100000"/>
              <a:buFont typeface="Arial"/>
              <a:buAutoNum type="arabicPeriod"/>
            </a:pPr>
            <a:r>
              <a:rPr b="1" i="0" lang="en-AU" sz="5400" u="none" cap="none" strike="noStrike">
                <a:solidFill>
                  <a:srgbClr val="003B49"/>
                </a:solidFill>
                <a:latin typeface="Calibri"/>
                <a:ea typeface="Calibri"/>
                <a:cs typeface="Calibri"/>
                <a:sym typeface="Calibri"/>
              </a:rPr>
              <a:t>Place the SAM SSSGN with guedel to improve seal during BMV and protect HCP form aerosolised saliva</a:t>
            </a:r>
            <a:endParaRPr/>
          </a:p>
          <a:p>
            <a:pPr indent="-622935" lvl="0" marL="914400" marR="0" rtl="0" algn="ctr">
              <a:lnSpc>
                <a:spcPct val="100000"/>
              </a:lnSpc>
              <a:spcBef>
                <a:spcPts val="2400"/>
              </a:spcBef>
              <a:spcAft>
                <a:spcPts val="0"/>
              </a:spcAft>
              <a:buClr>
                <a:srgbClr val="003B49"/>
              </a:buClr>
              <a:buSzPct val="100000"/>
              <a:buFont typeface="Arial"/>
              <a:buNone/>
            </a:pPr>
            <a:r>
              <a:t/>
            </a:r>
            <a:endParaRPr b="1" i="0" sz="5400" u="none" cap="none" strike="noStrike">
              <a:solidFill>
                <a:srgbClr val="003B49"/>
              </a:solidFill>
              <a:latin typeface="Calibri"/>
              <a:ea typeface="Calibri"/>
              <a:cs typeface="Calibri"/>
              <a:sym typeface="Calibri"/>
            </a:endParaRPr>
          </a:p>
          <a:p>
            <a:pPr indent="0" lvl="0" marL="0" marR="0" rtl="0" algn="l">
              <a:lnSpc>
                <a:spcPct val="100000"/>
              </a:lnSpc>
              <a:spcBef>
                <a:spcPts val="2400"/>
              </a:spcBef>
              <a:spcAft>
                <a:spcPts val="0"/>
              </a:spcAft>
              <a:buClr>
                <a:srgbClr val="003B49"/>
              </a:buClr>
              <a:buSzPct val="100000"/>
              <a:buFont typeface="Arial"/>
              <a:buNone/>
            </a:pPr>
            <a:r>
              <a:rPr b="1" i="0" lang="en-AU" sz="5400" u="none" cap="none" strike="noStrike">
                <a:solidFill>
                  <a:srgbClr val="003B49"/>
                </a:solidFill>
                <a:latin typeface="Calibri"/>
                <a:ea typeface="Calibri"/>
                <a:cs typeface="Calibri"/>
                <a:sym typeface="Calibri"/>
              </a:rPr>
              <a:t> </a:t>
            </a:r>
            <a:endParaRPr/>
          </a:p>
          <a:p>
            <a:pPr indent="-150872" lvl="0" marL="409952" marR="0" rtl="0" algn="ctr">
              <a:lnSpc>
                <a:spcPct val="100000"/>
              </a:lnSpc>
              <a:spcBef>
                <a:spcPts val="2400"/>
              </a:spcBef>
              <a:spcAft>
                <a:spcPts val="0"/>
              </a:spcAft>
              <a:buClr>
                <a:srgbClr val="003B49"/>
              </a:buClr>
              <a:buSzPct val="100000"/>
              <a:buFont typeface="Arial"/>
              <a:buNone/>
            </a:pPr>
            <a:r>
              <a:t/>
            </a:r>
            <a:endParaRPr b="0" i="0" sz="4800" u="none" cap="none" strike="noStrike">
              <a:solidFill>
                <a:srgbClr val="003B49"/>
              </a:solidFill>
              <a:latin typeface="Calibri"/>
              <a:ea typeface="Calibri"/>
              <a:cs typeface="Calibri"/>
              <a:sym typeface="Calibri"/>
            </a:endParaRPr>
          </a:p>
        </p:txBody>
      </p:sp>
      <p:pic>
        <p:nvPicPr>
          <p:cNvPr id="183" name="Google Shape;183;p10"/>
          <p:cNvPicPr preferRelativeResize="0"/>
          <p:nvPr/>
        </p:nvPicPr>
        <p:blipFill rotWithShape="1">
          <a:blip r:embed="rId6">
            <a:alphaModFix/>
          </a:blip>
          <a:srcRect b="0" l="0" r="0" t="0"/>
          <a:stretch/>
        </p:blipFill>
        <p:spPr>
          <a:xfrm>
            <a:off x="5429892" y="2516884"/>
            <a:ext cx="6762108" cy="4514703"/>
          </a:xfrm>
          <a:prstGeom prst="rect">
            <a:avLst/>
          </a:prstGeom>
          <a:noFill/>
          <a:ln>
            <a:noFill/>
          </a:ln>
        </p:spPr>
      </p:pic>
      <p:pic>
        <p:nvPicPr>
          <p:cNvPr id="184" name="Google Shape;184;p10"/>
          <p:cNvPicPr preferRelativeResize="0"/>
          <p:nvPr/>
        </p:nvPicPr>
        <p:blipFill rotWithShape="1">
          <a:blip r:embed="rId7">
            <a:alphaModFix/>
          </a:blip>
          <a:srcRect b="0" l="0" r="0" t="0"/>
          <a:stretch/>
        </p:blipFill>
        <p:spPr>
          <a:xfrm>
            <a:off x="873893" y="5056205"/>
            <a:ext cx="6500441" cy="4340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2420316" y="1656000"/>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FFFFFF"/>
              </a:buClr>
              <a:buSzPts val="8800"/>
              <a:buFont typeface="Calibri"/>
              <a:buNone/>
            </a:pPr>
            <a:r>
              <a:rPr lang="en-AU"/>
              <a:t>SAM Safety Seal Bite Block</a:t>
            </a:r>
            <a:endParaRPr/>
          </a:p>
        </p:txBody>
      </p:sp>
      <p:sp>
        <p:nvSpPr>
          <p:cNvPr id="190" name="Google Shape;190;p11"/>
          <p:cNvSpPr txBox="1"/>
          <p:nvPr>
            <p:ph idx="1" type="body"/>
          </p:nvPr>
        </p:nvSpPr>
        <p:spPr>
          <a:xfrm>
            <a:off x="1822440" y="5724762"/>
            <a:ext cx="20739120" cy="9813018"/>
          </a:xfrm>
          <a:prstGeom prst="rect">
            <a:avLst/>
          </a:prstGeom>
          <a:noFill/>
          <a:ln>
            <a:noFill/>
          </a:ln>
        </p:spPr>
        <p:txBody>
          <a:bodyPr anchorCtr="0" anchor="t" bIns="91425" lIns="91425" spcFirstLastPara="1" rIns="91425" wrap="square" tIns="91425">
            <a:normAutofit/>
          </a:bodyPr>
          <a:lstStyle/>
          <a:p>
            <a:pPr indent="-457200" lvl="0" marL="457200" rtl="0" algn="l">
              <a:lnSpc>
                <a:spcPct val="90000"/>
              </a:lnSpc>
              <a:spcBef>
                <a:spcPts val="0"/>
              </a:spcBef>
              <a:spcAft>
                <a:spcPts val="0"/>
              </a:spcAft>
              <a:buClr>
                <a:srgbClr val="003B49"/>
              </a:buClr>
              <a:buSzPts val="5600"/>
              <a:buFont typeface="Arial"/>
              <a:buChar char="•"/>
            </a:pPr>
            <a:r>
              <a:rPr lang="en-AU"/>
              <a:t>Endoscopy</a:t>
            </a:r>
            <a:endParaRPr/>
          </a:p>
          <a:p>
            <a:pPr indent="-457200" lvl="0" marL="457200" rtl="0" algn="l">
              <a:lnSpc>
                <a:spcPct val="90000"/>
              </a:lnSpc>
              <a:spcBef>
                <a:spcPts val="2000"/>
              </a:spcBef>
              <a:spcAft>
                <a:spcPts val="0"/>
              </a:spcAft>
              <a:buClr>
                <a:srgbClr val="003B49"/>
              </a:buClr>
              <a:buSzPts val="5600"/>
              <a:buFont typeface="Arial"/>
              <a:buChar char="•"/>
            </a:pPr>
            <a:r>
              <a:rPr lang="en-AU"/>
              <a:t>Trans Oesophageal Echo</a:t>
            </a:r>
            <a:endParaRPr/>
          </a:p>
          <a:p>
            <a:pPr indent="-457200" lvl="0" marL="457200" rtl="0" algn="l">
              <a:lnSpc>
                <a:spcPct val="90000"/>
              </a:lnSpc>
              <a:spcBef>
                <a:spcPts val="2000"/>
              </a:spcBef>
              <a:spcAft>
                <a:spcPts val="0"/>
              </a:spcAft>
              <a:buClr>
                <a:srgbClr val="003B49"/>
              </a:buClr>
              <a:buSzPts val="5600"/>
              <a:buFont typeface="Arial"/>
              <a:buChar char="•"/>
            </a:pPr>
            <a:r>
              <a:rPr lang="en-AU"/>
              <a:t>Bronchoscopy – </a:t>
            </a:r>
            <a:endParaRPr/>
          </a:p>
          <a:p>
            <a:pPr indent="-533400" lvl="1" marL="990600" rtl="0" algn="l">
              <a:lnSpc>
                <a:spcPct val="90000"/>
              </a:lnSpc>
              <a:spcBef>
                <a:spcPts val="2000"/>
              </a:spcBef>
              <a:spcAft>
                <a:spcPts val="0"/>
              </a:spcAft>
              <a:buClr>
                <a:srgbClr val="003B49"/>
              </a:buClr>
              <a:buSzPts val="5600"/>
              <a:buChar char="•"/>
            </a:pPr>
            <a:r>
              <a:rPr lang="en-AU"/>
              <a:t>where suction is not required</a:t>
            </a:r>
            <a:endParaRPr/>
          </a:p>
          <a:p>
            <a:pPr indent="0" lvl="0" marL="0" rtl="0" algn="l">
              <a:lnSpc>
                <a:spcPct val="90000"/>
              </a:lnSpc>
              <a:spcBef>
                <a:spcPts val="2000"/>
              </a:spcBef>
              <a:spcAft>
                <a:spcPts val="0"/>
              </a:spcAft>
              <a:buClr>
                <a:srgbClr val="003B49"/>
              </a:buClr>
              <a:buSzPts val="5600"/>
              <a:buNone/>
            </a:pPr>
            <a:r>
              <a:t/>
            </a:r>
            <a:endParaRPr/>
          </a:p>
          <a:p>
            <a:pPr indent="914400" lvl="1" marL="0" rtl="0" algn="l">
              <a:lnSpc>
                <a:spcPct val="90000"/>
              </a:lnSpc>
              <a:spcBef>
                <a:spcPts val="2000"/>
              </a:spcBef>
              <a:spcAft>
                <a:spcPts val="0"/>
              </a:spcAft>
              <a:buClr>
                <a:srgbClr val="003B49"/>
              </a:buClr>
              <a:buSzPts val="5600"/>
              <a:buNone/>
            </a:pPr>
            <a:r>
              <a:t/>
            </a:r>
            <a:endParaRPr/>
          </a:p>
          <a:p>
            <a:pPr indent="914400" lvl="1" marL="0" rtl="0" algn="l">
              <a:lnSpc>
                <a:spcPct val="90000"/>
              </a:lnSpc>
              <a:spcBef>
                <a:spcPts val="2000"/>
              </a:spcBef>
              <a:spcAft>
                <a:spcPts val="0"/>
              </a:spcAft>
              <a:buClr>
                <a:srgbClr val="003B49"/>
              </a:buClr>
              <a:buSzPts val="5600"/>
              <a:buNone/>
            </a:pPr>
            <a:r>
              <a:t/>
            </a:r>
            <a:endParaRPr/>
          </a:p>
          <a:p>
            <a:pPr indent="914400" lvl="1" marL="0" rtl="0" algn="l">
              <a:lnSpc>
                <a:spcPct val="90000"/>
              </a:lnSpc>
              <a:spcBef>
                <a:spcPts val="2000"/>
              </a:spcBef>
              <a:spcAft>
                <a:spcPts val="0"/>
              </a:spcAft>
              <a:buClr>
                <a:srgbClr val="003B49"/>
              </a:buClr>
              <a:buSzPts val="4000"/>
              <a:buNone/>
            </a:pPr>
            <a:r>
              <a:rPr lang="en-AU"/>
              <a:t>* Feedback from endoscopy HCPs, the SAM SSBB also aids teeth protection</a:t>
            </a:r>
            <a:endParaRPr/>
          </a:p>
        </p:txBody>
      </p:sp>
      <p:sp>
        <p:nvSpPr>
          <p:cNvPr id="191" name="Google Shape;191;p11"/>
          <p:cNvSpPr/>
          <p:nvPr/>
        </p:nvSpPr>
        <p:spPr>
          <a:xfrm>
            <a:off x="16521298" y="231748"/>
            <a:ext cx="5442385" cy="5560902"/>
          </a:xfrm>
          <a:prstGeom prst="ellipse">
            <a:avLst/>
          </a:prstGeom>
          <a:solidFill>
            <a:srgbClr val="00206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sp>
        <p:nvSpPr>
          <p:cNvPr id="192" name="Google Shape;192;p11"/>
          <p:cNvSpPr txBox="1"/>
          <p:nvPr/>
        </p:nvSpPr>
        <p:spPr>
          <a:xfrm>
            <a:off x="17125766" y="2184730"/>
            <a:ext cx="4233455" cy="2317167"/>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3600"/>
              <a:buFont typeface="Calibri"/>
              <a:buNone/>
            </a:pPr>
            <a:r>
              <a:rPr b="1" i="0" lang="en-AU" sz="3600" u="none" cap="none" strike="noStrike">
                <a:solidFill>
                  <a:srgbClr val="FFFFFF"/>
                </a:solidFill>
                <a:latin typeface="Calibri"/>
                <a:ea typeface="Calibri"/>
                <a:cs typeface="Calibri"/>
                <a:sym typeface="Calibri"/>
              </a:rPr>
              <a:t>Protecting HCPs from risk of infection via aerosolised particles is an unmet need</a:t>
            </a:r>
            <a:endParaRPr/>
          </a:p>
        </p:txBody>
      </p:sp>
      <p:sp>
        <p:nvSpPr>
          <p:cNvPr id="193" name="Google Shape;193;p11"/>
          <p:cNvSpPr/>
          <p:nvPr/>
        </p:nvSpPr>
        <p:spPr>
          <a:xfrm>
            <a:off x="10876547" y="5289699"/>
            <a:ext cx="1315453" cy="1255480"/>
          </a:xfrm>
          <a:prstGeom prst="ellipse">
            <a:avLst/>
          </a:prstGeom>
          <a:solidFill>
            <a:schemeClr val="lt1"/>
          </a:solid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94" name="Google Shape;194;p11"/>
          <p:cNvSpPr txBox="1"/>
          <p:nvPr/>
        </p:nvSpPr>
        <p:spPr>
          <a:xfrm>
            <a:off x="823495" y="3635259"/>
            <a:ext cx="12581949" cy="1434241"/>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ADBB"/>
              </a:buClr>
              <a:buSzPts val="5400"/>
              <a:buFont typeface="Calibri"/>
              <a:buNone/>
            </a:pPr>
            <a:r>
              <a:rPr b="1" i="0" lang="en-AU" sz="5400" u="none" cap="none" strike="noStrike">
                <a:solidFill>
                  <a:srgbClr val="00ADBB"/>
                </a:solidFill>
                <a:latin typeface="Calibri"/>
                <a:ea typeface="Calibri"/>
                <a:cs typeface="Calibri"/>
                <a:sym typeface="Calibri"/>
              </a:rPr>
              <a:t>Not Just a BMV problem*</a:t>
            </a:r>
            <a:endParaRPr/>
          </a:p>
        </p:txBody>
      </p:sp>
      <p:pic>
        <p:nvPicPr>
          <p:cNvPr descr="A picture containing person, indoor, room, bed&#10;&#10;Description automatically generated" id="195" name="Google Shape;195;p11"/>
          <p:cNvPicPr preferRelativeResize="0"/>
          <p:nvPr/>
        </p:nvPicPr>
        <p:blipFill rotWithShape="1">
          <a:blip r:embed="rId3">
            <a:alphaModFix/>
          </a:blip>
          <a:srcRect b="0" l="0" r="0" t="0"/>
          <a:stretch/>
        </p:blipFill>
        <p:spPr>
          <a:xfrm>
            <a:off x="17925944" y="6778449"/>
            <a:ext cx="6866552" cy="4992130"/>
          </a:xfrm>
          <a:prstGeom prst="roundRect">
            <a:avLst>
              <a:gd fmla="val 16667" name="adj"/>
            </a:avLst>
          </a:prstGeom>
          <a:noFill/>
          <a:ln>
            <a:noFill/>
          </a:ln>
        </p:spPr>
      </p:pic>
      <p:pic>
        <p:nvPicPr>
          <p:cNvPr id="196" name="Google Shape;196;p11"/>
          <p:cNvPicPr preferRelativeResize="0"/>
          <p:nvPr/>
        </p:nvPicPr>
        <p:blipFill rotWithShape="1">
          <a:blip r:embed="rId4">
            <a:alphaModFix/>
          </a:blip>
          <a:srcRect b="0" l="0" r="0" t="0"/>
          <a:stretch/>
        </p:blipFill>
        <p:spPr>
          <a:xfrm>
            <a:off x="10669561" y="4514254"/>
            <a:ext cx="3479800" cy="3136900"/>
          </a:xfrm>
          <a:prstGeom prst="rect">
            <a:avLst/>
          </a:prstGeom>
          <a:noFill/>
          <a:ln>
            <a:noFill/>
          </a:ln>
        </p:spPr>
      </p:pic>
      <p:pic>
        <p:nvPicPr>
          <p:cNvPr id="197" name="Google Shape;197;p11"/>
          <p:cNvPicPr preferRelativeResize="0"/>
          <p:nvPr/>
        </p:nvPicPr>
        <p:blipFill rotWithShape="1">
          <a:blip r:embed="rId5">
            <a:alphaModFix/>
          </a:blip>
          <a:srcRect b="0" l="0" r="0" t="0"/>
          <a:stretch/>
        </p:blipFill>
        <p:spPr>
          <a:xfrm>
            <a:off x="11922853" y="8200586"/>
            <a:ext cx="4114800" cy="3632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2308942" y="1162514"/>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ACBA"/>
              </a:buClr>
              <a:buSzPts val="8800"/>
              <a:buFont typeface="Calibri"/>
              <a:buNone/>
            </a:pPr>
            <a:r>
              <a:rPr lang="en-AU"/>
              <a:t>How to use the SAM Safety Seal Bite Block</a:t>
            </a:r>
            <a:endParaRPr/>
          </a:p>
        </p:txBody>
      </p:sp>
      <p:sp>
        <p:nvSpPr>
          <p:cNvPr id="203" name="Google Shape;203;p12"/>
          <p:cNvSpPr txBox="1"/>
          <p:nvPr/>
        </p:nvSpPr>
        <p:spPr>
          <a:xfrm>
            <a:off x="16826417" y="4776936"/>
            <a:ext cx="6190918" cy="8922111"/>
          </a:xfrm>
          <a:prstGeom prst="rect">
            <a:avLst/>
          </a:prstGeom>
          <a:noFill/>
          <a:ln>
            <a:noFill/>
          </a:ln>
        </p:spPr>
        <p:txBody>
          <a:bodyPr anchorCtr="0" anchor="t" bIns="91425" lIns="91425" spcFirstLastPara="1" rIns="91425" wrap="square" tIns="91425">
            <a:normAutofit fontScale="85000" lnSpcReduction="10000"/>
          </a:bodyPr>
          <a:lstStyle/>
          <a:p>
            <a:pPr indent="-914400" lvl="0" marL="914400" marR="0" rtl="0" algn="l">
              <a:lnSpc>
                <a:spcPct val="100000"/>
              </a:lnSpc>
              <a:spcBef>
                <a:spcPts val="0"/>
              </a:spcBef>
              <a:spcAft>
                <a:spcPts val="0"/>
              </a:spcAft>
              <a:buClr>
                <a:srgbClr val="003B49"/>
              </a:buClr>
              <a:buSzPct val="100000"/>
              <a:buFont typeface="Arial"/>
              <a:buAutoNum type="arabicPeriod"/>
            </a:pPr>
            <a:r>
              <a:rPr b="1" i="0" lang="en-AU" sz="5400" u="none" cap="none" strike="noStrike">
                <a:solidFill>
                  <a:srgbClr val="003B49"/>
                </a:solidFill>
                <a:latin typeface="Calibri"/>
                <a:ea typeface="Calibri"/>
                <a:cs typeface="Calibri"/>
                <a:sym typeface="Calibri"/>
              </a:rPr>
              <a:t>The SAM Safety Seal has a bite block and valve fitted</a:t>
            </a:r>
            <a:endParaRPr/>
          </a:p>
          <a:p>
            <a:pPr indent="-914400" lvl="0" marL="914400" marR="0" rtl="0" algn="l">
              <a:lnSpc>
                <a:spcPct val="100000"/>
              </a:lnSpc>
              <a:spcBef>
                <a:spcPts val="2400"/>
              </a:spcBef>
              <a:spcAft>
                <a:spcPts val="0"/>
              </a:spcAft>
              <a:buClr>
                <a:srgbClr val="003B49"/>
              </a:buClr>
              <a:buSzPct val="100000"/>
              <a:buFont typeface="Arial"/>
              <a:buAutoNum type="arabicPeriod"/>
            </a:pPr>
            <a:r>
              <a:rPr b="1" i="0" lang="en-AU" sz="5400" u="none" cap="none" strike="noStrike">
                <a:solidFill>
                  <a:srgbClr val="003B49"/>
                </a:solidFill>
                <a:latin typeface="Calibri"/>
                <a:ea typeface="Calibri"/>
                <a:cs typeface="Calibri"/>
                <a:sym typeface="Calibri"/>
              </a:rPr>
              <a:t>Ensure that this has a flush fit before use</a:t>
            </a:r>
            <a:endParaRPr/>
          </a:p>
          <a:p>
            <a:pPr indent="-914400" lvl="0" marL="914400" marR="0" rtl="0" algn="l">
              <a:lnSpc>
                <a:spcPct val="100000"/>
              </a:lnSpc>
              <a:spcBef>
                <a:spcPts val="2400"/>
              </a:spcBef>
              <a:spcAft>
                <a:spcPts val="0"/>
              </a:spcAft>
              <a:buClr>
                <a:srgbClr val="003B49"/>
              </a:buClr>
              <a:buSzPct val="100000"/>
              <a:buFont typeface="Arial"/>
              <a:buAutoNum type="arabicPeriod"/>
            </a:pPr>
            <a:r>
              <a:rPr b="1" i="0" lang="en-AU" sz="5400" u="none" cap="none" strike="noStrike">
                <a:solidFill>
                  <a:srgbClr val="003B49"/>
                </a:solidFill>
                <a:latin typeface="Calibri"/>
                <a:ea typeface="Calibri"/>
                <a:cs typeface="Calibri"/>
                <a:sym typeface="Calibri"/>
              </a:rPr>
              <a:t>The valve can be removed at the right hand side of the bite block lug</a:t>
            </a:r>
            <a:endParaRPr/>
          </a:p>
          <a:p>
            <a:pPr indent="-622935" lvl="0" marL="914400" marR="0" rtl="0" algn="ctr">
              <a:lnSpc>
                <a:spcPct val="100000"/>
              </a:lnSpc>
              <a:spcBef>
                <a:spcPts val="2400"/>
              </a:spcBef>
              <a:spcAft>
                <a:spcPts val="0"/>
              </a:spcAft>
              <a:buClr>
                <a:srgbClr val="003B49"/>
              </a:buClr>
              <a:buSzPct val="100000"/>
              <a:buFont typeface="Arial"/>
              <a:buNone/>
            </a:pPr>
            <a:r>
              <a:t/>
            </a:r>
            <a:endParaRPr b="1" i="0" sz="5400" u="none" cap="none" strike="noStrike">
              <a:solidFill>
                <a:srgbClr val="003B49"/>
              </a:solidFill>
              <a:latin typeface="Calibri"/>
              <a:ea typeface="Calibri"/>
              <a:cs typeface="Calibri"/>
              <a:sym typeface="Calibri"/>
            </a:endParaRPr>
          </a:p>
          <a:p>
            <a:pPr indent="0" lvl="0" marL="0" marR="0" rtl="0" algn="l">
              <a:lnSpc>
                <a:spcPct val="100000"/>
              </a:lnSpc>
              <a:spcBef>
                <a:spcPts val="2400"/>
              </a:spcBef>
              <a:spcAft>
                <a:spcPts val="0"/>
              </a:spcAft>
              <a:buClr>
                <a:srgbClr val="003B49"/>
              </a:buClr>
              <a:buSzPct val="100000"/>
              <a:buFont typeface="Arial"/>
              <a:buNone/>
            </a:pPr>
            <a:r>
              <a:rPr b="1" i="0" lang="en-AU" sz="5400" u="none" cap="none" strike="noStrike">
                <a:solidFill>
                  <a:srgbClr val="003B49"/>
                </a:solidFill>
                <a:latin typeface="Calibri"/>
                <a:ea typeface="Calibri"/>
                <a:cs typeface="Calibri"/>
                <a:sym typeface="Calibri"/>
              </a:rPr>
              <a:t> </a:t>
            </a:r>
            <a:endParaRPr/>
          </a:p>
          <a:p>
            <a:pPr indent="-150872" lvl="0" marL="409952" marR="0" rtl="0" algn="ctr">
              <a:lnSpc>
                <a:spcPct val="100000"/>
              </a:lnSpc>
              <a:spcBef>
                <a:spcPts val="2400"/>
              </a:spcBef>
              <a:spcAft>
                <a:spcPts val="0"/>
              </a:spcAft>
              <a:buClr>
                <a:srgbClr val="003B49"/>
              </a:buClr>
              <a:buSzPct val="100000"/>
              <a:buFont typeface="Arial"/>
              <a:buNone/>
            </a:pPr>
            <a:r>
              <a:t/>
            </a:r>
            <a:endParaRPr b="0" i="0" sz="4800" u="none" cap="none" strike="noStrike">
              <a:solidFill>
                <a:srgbClr val="003B49"/>
              </a:solidFill>
              <a:latin typeface="Calibri"/>
              <a:ea typeface="Calibri"/>
              <a:cs typeface="Calibri"/>
              <a:sym typeface="Calibri"/>
            </a:endParaRPr>
          </a:p>
        </p:txBody>
      </p:sp>
      <p:pic>
        <p:nvPicPr>
          <p:cNvPr descr="Text&#10;&#10;Description automatically generated with low confidence" id="204" name="Google Shape;204;p12"/>
          <p:cNvPicPr preferRelativeResize="0"/>
          <p:nvPr/>
        </p:nvPicPr>
        <p:blipFill rotWithShape="1">
          <a:blip r:embed="rId3">
            <a:alphaModFix/>
          </a:blip>
          <a:srcRect b="0" l="0" r="0" t="0"/>
          <a:stretch/>
        </p:blipFill>
        <p:spPr>
          <a:xfrm>
            <a:off x="1366665" y="3519140"/>
            <a:ext cx="14216535" cy="95295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Picture 6" id="209" name="Google Shape;209;p13"/>
          <p:cNvPicPr preferRelativeResize="0"/>
          <p:nvPr/>
        </p:nvPicPr>
        <p:blipFill rotWithShape="1">
          <a:blip r:embed="rId3">
            <a:alphaModFix/>
          </a:blip>
          <a:srcRect b="0" l="0" r="0" t="0"/>
          <a:stretch/>
        </p:blipFill>
        <p:spPr>
          <a:xfrm rot="10800000">
            <a:off x="4267200" y="11454657"/>
            <a:ext cx="20116800" cy="3193553"/>
          </a:xfrm>
          <a:prstGeom prst="rect">
            <a:avLst/>
          </a:prstGeom>
          <a:noFill/>
          <a:ln>
            <a:noFill/>
          </a:ln>
        </p:spPr>
      </p:pic>
      <p:sp>
        <p:nvSpPr>
          <p:cNvPr id="210" name="Google Shape;210;p13"/>
          <p:cNvSpPr txBox="1"/>
          <p:nvPr>
            <p:ph type="title"/>
          </p:nvPr>
        </p:nvSpPr>
        <p:spPr>
          <a:xfrm>
            <a:off x="1676399" y="925539"/>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ACBA"/>
              </a:buClr>
              <a:buSzPts val="8800"/>
              <a:buFont typeface="Calibri"/>
              <a:buNone/>
            </a:pPr>
            <a:r>
              <a:rPr lang="en-AU"/>
              <a:t>Product Evaluation </a:t>
            </a:r>
            <a:endParaRPr/>
          </a:p>
        </p:txBody>
      </p:sp>
      <p:sp>
        <p:nvSpPr>
          <p:cNvPr id="211" name="Google Shape;211;p13"/>
          <p:cNvSpPr txBox="1"/>
          <p:nvPr>
            <p:ph idx="1" type="body"/>
          </p:nvPr>
        </p:nvSpPr>
        <p:spPr>
          <a:xfrm>
            <a:off x="12658001" y="885478"/>
            <a:ext cx="5407577" cy="1730063"/>
          </a:xfrm>
          <a:prstGeom prst="rect">
            <a:avLst/>
          </a:prstGeom>
          <a:noFill/>
          <a:ln>
            <a:noFill/>
          </a:ln>
        </p:spPr>
        <p:txBody>
          <a:bodyPr anchorCtr="0" anchor="t" bIns="91425" lIns="91425" spcFirstLastPara="1" rIns="91425" wrap="square" tIns="91425">
            <a:normAutofit fontScale="92500" lnSpcReduction="10000"/>
          </a:bodyPr>
          <a:lstStyle/>
          <a:p>
            <a:pPr indent="-457200" lvl="0" marL="457200" rtl="0" algn="l">
              <a:lnSpc>
                <a:spcPct val="90000"/>
              </a:lnSpc>
              <a:spcBef>
                <a:spcPts val="0"/>
              </a:spcBef>
              <a:spcAft>
                <a:spcPts val="0"/>
              </a:spcAft>
              <a:buClr>
                <a:srgbClr val="003B49"/>
              </a:buClr>
              <a:buSzPct val="100000"/>
              <a:buFont typeface="Arial"/>
              <a:buChar char="•"/>
            </a:pPr>
            <a:r>
              <a:rPr lang="en-AU"/>
              <a:t>Posters                 </a:t>
            </a:r>
            <a:endParaRPr/>
          </a:p>
          <a:p>
            <a:pPr indent="-457200" lvl="0" marL="457200" rtl="0" algn="l">
              <a:lnSpc>
                <a:spcPct val="90000"/>
              </a:lnSpc>
              <a:spcBef>
                <a:spcPts val="2000"/>
              </a:spcBef>
              <a:spcAft>
                <a:spcPts val="0"/>
              </a:spcAft>
              <a:buClr>
                <a:srgbClr val="003B49"/>
              </a:buClr>
              <a:buSzPct val="100000"/>
              <a:buFont typeface="Arial"/>
              <a:buChar char="•"/>
            </a:pPr>
            <a:r>
              <a:rPr lang="en-AU"/>
              <a:t>Evaluation Forms</a:t>
            </a:r>
            <a:endParaRPr/>
          </a:p>
        </p:txBody>
      </p:sp>
      <p:pic>
        <p:nvPicPr>
          <p:cNvPr descr="A picture containing indoor, table, items, sitting&#10;&#10;Description automatically generated" id="212" name="Google Shape;212;p13"/>
          <p:cNvPicPr preferRelativeResize="0"/>
          <p:nvPr/>
        </p:nvPicPr>
        <p:blipFill rotWithShape="1">
          <a:blip r:embed="rId4">
            <a:alphaModFix/>
          </a:blip>
          <a:srcRect b="0" l="0" r="0" t="0"/>
          <a:stretch/>
        </p:blipFill>
        <p:spPr>
          <a:xfrm>
            <a:off x="14569842" y="3160097"/>
            <a:ext cx="7611762" cy="8134922"/>
          </a:xfrm>
          <a:prstGeom prst="rect">
            <a:avLst/>
          </a:prstGeom>
          <a:noFill/>
          <a:ln>
            <a:noFill/>
          </a:ln>
        </p:spPr>
      </p:pic>
      <p:pic>
        <p:nvPicPr>
          <p:cNvPr id="213" name="Google Shape;213;p13"/>
          <p:cNvPicPr preferRelativeResize="0"/>
          <p:nvPr/>
        </p:nvPicPr>
        <p:blipFill rotWithShape="1">
          <a:blip r:embed="rId5">
            <a:alphaModFix/>
          </a:blip>
          <a:srcRect b="0" l="0" r="0" t="0"/>
          <a:stretch/>
        </p:blipFill>
        <p:spPr>
          <a:xfrm>
            <a:off x="6669362" y="2990219"/>
            <a:ext cx="5988639" cy="8474678"/>
          </a:xfrm>
          <a:prstGeom prst="rect">
            <a:avLst/>
          </a:prstGeom>
          <a:noFill/>
          <a:ln>
            <a:noFill/>
          </a:ln>
        </p:spPr>
      </p:pic>
      <p:pic>
        <p:nvPicPr>
          <p:cNvPr id="214" name="Google Shape;214;p13"/>
          <p:cNvPicPr preferRelativeResize="0"/>
          <p:nvPr/>
        </p:nvPicPr>
        <p:blipFill rotWithShape="1">
          <a:blip r:embed="rId6">
            <a:alphaModFix/>
          </a:blip>
          <a:srcRect b="0" l="0" r="0" t="0"/>
          <a:stretch/>
        </p:blipFill>
        <p:spPr>
          <a:xfrm>
            <a:off x="483159" y="2990219"/>
            <a:ext cx="5988638" cy="8474678"/>
          </a:xfrm>
          <a:prstGeom prst="rect">
            <a:avLst/>
          </a:prstGeom>
          <a:noFill/>
          <a:ln>
            <a:noFill/>
          </a:ln>
        </p:spPr>
      </p:pic>
      <p:sp>
        <p:nvSpPr>
          <p:cNvPr id="215" name="Google Shape;215;p13"/>
          <p:cNvSpPr txBox="1"/>
          <p:nvPr/>
        </p:nvSpPr>
        <p:spPr>
          <a:xfrm>
            <a:off x="18375723" y="835961"/>
            <a:ext cx="5407577" cy="1730063"/>
          </a:xfrm>
          <a:prstGeom prst="rect">
            <a:avLst/>
          </a:prstGeom>
          <a:noFill/>
          <a:ln>
            <a:noFill/>
          </a:ln>
        </p:spPr>
        <p:txBody>
          <a:bodyPr anchorCtr="0" anchor="t" bIns="91425" lIns="91425" spcFirstLastPara="1" rIns="91425" wrap="square" tIns="91425">
            <a:normAutofit fontScale="92500" lnSpcReduction="10000"/>
          </a:bodyPr>
          <a:lstStyle/>
          <a:p>
            <a:pPr indent="-457200" lvl="0" marL="457200" marR="0" rtl="0" algn="l">
              <a:lnSpc>
                <a:spcPct val="90000"/>
              </a:lnSpc>
              <a:spcBef>
                <a:spcPts val="0"/>
              </a:spcBef>
              <a:spcAft>
                <a:spcPts val="0"/>
              </a:spcAft>
              <a:buClr>
                <a:srgbClr val="003B49"/>
              </a:buClr>
              <a:buSzPct val="100000"/>
              <a:buFont typeface="Arial"/>
              <a:buChar char="•"/>
            </a:pPr>
            <a:r>
              <a:rPr b="0" i="0" lang="en-AU" sz="5600" u="none" cap="none" strike="noStrike">
                <a:solidFill>
                  <a:srgbClr val="003B49"/>
                </a:solidFill>
                <a:latin typeface="Calibri"/>
                <a:ea typeface="Calibri"/>
                <a:cs typeface="Calibri"/>
                <a:sym typeface="Calibri"/>
              </a:rPr>
              <a:t>Envelopes                 </a:t>
            </a:r>
            <a:endParaRPr/>
          </a:p>
          <a:p>
            <a:pPr indent="-457200" lvl="0" marL="457200" marR="0" rtl="0" algn="l">
              <a:lnSpc>
                <a:spcPct val="90000"/>
              </a:lnSpc>
              <a:spcBef>
                <a:spcPts val="2000"/>
              </a:spcBef>
              <a:spcAft>
                <a:spcPts val="0"/>
              </a:spcAft>
              <a:buClr>
                <a:srgbClr val="003B49"/>
              </a:buClr>
              <a:buSzPct val="100000"/>
              <a:buFont typeface="Arial"/>
              <a:buChar char="•"/>
            </a:pPr>
            <a:r>
              <a:rPr b="0" i="0" lang="en-AU" sz="5600" u="none" cap="none" strike="noStrike">
                <a:solidFill>
                  <a:srgbClr val="003B49"/>
                </a:solidFill>
                <a:latin typeface="Calibri"/>
                <a:ea typeface="Calibri"/>
                <a:cs typeface="Calibri"/>
                <a:sym typeface="Calibri"/>
              </a:rPr>
              <a:t>Product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type="title"/>
          </p:nvPr>
        </p:nvSpPr>
        <p:spPr>
          <a:xfrm>
            <a:off x="2420316" y="1656000"/>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FFFFFF"/>
              </a:buClr>
              <a:buSzPts val="8800"/>
              <a:buFont typeface="Calibri"/>
              <a:buNone/>
            </a:pPr>
            <a:r>
              <a:rPr lang="en-AU"/>
              <a:t>We need your help! </a:t>
            </a:r>
            <a:endParaRPr/>
          </a:p>
        </p:txBody>
      </p:sp>
      <p:sp>
        <p:nvSpPr>
          <p:cNvPr id="221" name="Google Shape;221;p14"/>
          <p:cNvSpPr txBox="1"/>
          <p:nvPr>
            <p:ph idx="1" type="body"/>
          </p:nvPr>
        </p:nvSpPr>
        <p:spPr>
          <a:xfrm>
            <a:off x="1676399" y="4844186"/>
            <a:ext cx="21031202" cy="7215814"/>
          </a:xfrm>
          <a:prstGeom prst="rect">
            <a:avLst/>
          </a:prstGeom>
          <a:noFill/>
          <a:ln>
            <a:noFill/>
          </a:ln>
        </p:spPr>
        <p:txBody>
          <a:bodyPr anchorCtr="0" anchor="t" bIns="91425" lIns="91425" spcFirstLastPara="1" rIns="91425" wrap="square" tIns="91425">
            <a:normAutofit/>
          </a:bodyPr>
          <a:lstStyle/>
          <a:p>
            <a:pPr indent="-457200" lvl="0" marL="457200" rtl="0" algn="l">
              <a:lnSpc>
                <a:spcPct val="90000"/>
              </a:lnSpc>
              <a:spcBef>
                <a:spcPts val="0"/>
              </a:spcBef>
              <a:spcAft>
                <a:spcPts val="0"/>
              </a:spcAft>
              <a:buClr>
                <a:srgbClr val="003B49"/>
              </a:buClr>
              <a:buSzPts val="5600"/>
              <a:buFont typeface="Arial"/>
              <a:buChar char="•"/>
            </a:pPr>
            <a:r>
              <a:rPr lang="en-AU"/>
              <a:t>Remind doctor to use</a:t>
            </a:r>
            <a:endParaRPr/>
          </a:p>
          <a:p>
            <a:pPr indent="-457200" lvl="0" marL="457200" rtl="0" algn="l">
              <a:lnSpc>
                <a:spcPct val="90000"/>
              </a:lnSpc>
              <a:spcBef>
                <a:spcPts val="2000"/>
              </a:spcBef>
              <a:spcAft>
                <a:spcPts val="0"/>
              </a:spcAft>
              <a:buClr>
                <a:srgbClr val="003B49"/>
              </a:buClr>
              <a:buSzPts val="5600"/>
              <a:buFont typeface="Arial"/>
              <a:buChar char="•"/>
            </a:pPr>
            <a:r>
              <a:rPr lang="en-AU"/>
              <a:t>Correct product</a:t>
            </a:r>
            <a:endParaRPr/>
          </a:p>
          <a:p>
            <a:pPr indent="-457200" lvl="0" marL="457200" rtl="0" algn="l">
              <a:lnSpc>
                <a:spcPct val="90000"/>
              </a:lnSpc>
              <a:spcBef>
                <a:spcPts val="2000"/>
              </a:spcBef>
              <a:spcAft>
                <a:spcPts val="0"/>
              </a:spcAft>
              <a:buClr>
                <a:srgbClr val="FF0000"/>
              </a:buClr>
              <a:buSzPts val="5600"/>
              <a:buFont typeface="Arial"/>
              <a:buChar char="•"/>
            </a:pPr>
            <a:r>
              <a:rPr b="1" lang="en-AU">
                <a:solidFill>
                  <a:srgbClr val="FF0000"/>
                </a:solidFill>
              </a:rPr>
              <a:t>Correct Size Guedel</a:t>
            </a:r>
            <a:endParaRPr b="1">
              <a:solidFill>
                <a:srgbClr val="FF0000"/>
              </a:solidFill>
            </a:endParaRPr>
          </a:p>
          <a:p>
            <a:pPr indent="-457200" lvl="0" marL="457200" rtl="0" algn="l">
              <a:lnSpc>
                <a:spcPct val="90000"/>
              </a:lnSpc>
              <a:spcBef>
                <a:spcPts val="2000"/>
              </a:spcBef>
              <a:spcAft>
                <a:spcPts val="0"/>
              </a:spcAft>
              <a:buClr>
                <a:srgbClr val="003B49"/>
              </a:buClr>
              <a:buSzPts val="5600"/>
              <a:buFont typeface="Arial"/>
              <a:buChar char="•"/>
            </a:pPr>
            <a:r>
              <a:rPr lang="en-AU"/>
              <a:t>Correct patient</a:t>
            </a:r>
            <a:endParaRPr/>
          </a:p>
          <a:p>
            <a:pPr indent="-457200" lvl="0" marL="457200" rtl="0" algn="l">
              <a:lnSpc>
                <a:spcPct val="90000"/>
              </a:lnSpc>
              <a:spcBef>
                <a:spcPts val="2000"/>
              </a:spcBef>
              <a:spcAft>
                <a:spcPts val="0"/>
              </a:spcAft>
              <a:buClr>
                <a:srgbClr val="003B49"/>
              </a:buClr>
              <a:buSzPts val="5600"/>
              <a:buFont typeface="Arial"/>
              <a:buChar char="•"/>
            </a:pPr>
            <a:r>
              <a:rPr lang="en-AU"/>
              <a:t>Guide on use</a:t>
            </a:r>
            <a:endParaRPr/>
          </a:p>
          <a:p>
            <a:pPr indent="-457200" lvl="0" marL="457200" rtl="0" algn="l">
              <a:lnSpc>
                <a:spcPct val="90000"/>
              </a:lnSpc>
              <a:spcBef>
                <a:spcPts val="2000"/>
              </a:spcBef>
              <a:spcAft>
                <a:spcPts val="0"/>
              </a:spcAft>
              <a:buClr>
                <a:srgbClr val="003B49"/>
              </a:buClr>
              <a:buSzPts val="5600"/>
              <a:buFont typeface="Arial"/>
              <a:buChar char="•"/>
            </a:pPr>
            <a:r>
              <a:rPr lang="en-AU"/>
              <a:t>Trouble shooting</a:t>
            </a:r>
            <a:endParaRPr/>
          </a:p>
          <a:p>
            <a:pPr indent="-457200" lvl="0" marL="457200" rtl="0" algn="l">
              <a:lnSpc>
                <a:spcPct val="90000"/>
              </a:lnSpc>
              <a:spcBef>
                <a:spcPts val="2000"/>
              </a:spcBef>
              <a:spcAft>
                <a:spcPts val="0"/>
              </a:spcAft>
              <a:buClr>
                <a:srgbClr val="003B49"/>
              </a:buClr>
              <a:buSzPts val="5600"/>
              <a:buFont typeface="Arial"/>
              <a:buChar char="•"/>
            </a:pPr>
            <a:r>
              <a:rPr lang="en-AU"/>
              <a:t>Ensure paperwork complete and placed into the response box.</a:t>
            </a:r>
            <a:endParaRPr/>
          </a:p>
        </p:txBody>
      </p:sp>
      <p:sp>
        <p:nvSpPr>
          <p:cNvPr id="222" name="Google Shape;222;p14"/>
          <p:cNvSpPr/>
          <p:nvPr/>
        </p:nvSpPr>
        <p:spPr>
          <a:xfrm>
            <a:off x="16640098" y="7581656"/>
            <a:ext cx="833658" cy="2261937"/>
          </a:xfrm>
          <a:prstGeom prst="rect">
            <a:avLst/>
          </a:prstGeom>
          <a:solidFill>
            <a:schemeClr val="lt1"/>
          </a:solid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id="223" name="Google Shape;223;p14"/>
          <p:cNvPicPr preferRelativeResize="0"/>
          <p:nvPr/>
        </p:nvPicPr>
        <p:blipFill rotWithShape="1">
          <a:blip r:embed="rId3">
            <a:alphaModFix/>
          </a:blip>
          <a:srcRect b="0" l="0" r="0" t="0"/>
          <a:stretch/>
        </p:blipFill>
        <p:spPr>
          <a:xfrm>
            <a:off x="12935917" y="4307128"/>
            <a:ext cx="6918239" cy="6349617"/>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nvSpPr>
        <p:spPr>
          <a:xfrm>
            <a:off x="657724" y="1415368"/>
            <a:ext cx="13828297" cy="265112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8500"/>
              <a:buFont typeface="Helvetica Neue"/>
              <a:buNone/>
            </a:pPr>
            <a:r>
              <a:rPr b="1" i="0" lang="en-AU" sz="8500" u="none" cap="none" strike="noStrike">
                <a:solidFill>
                  <a:schemeClr val="lt1"/>
                </a:solidFill>
                <a:latin typeface="Helvetica Neue"/>
                <a:ea typeface="Helvetica Neue"/>
                <a:cs typeface="Helvetica Neue"/>
                <a:sym typeface="Helvetica Neue"/>
              </a:rPr>
              <a:t>THANK YOU IN ADVANCE</a:t>
            </a:r>
            <a:endParaRPr/>
          </a:p>
        </p:txBody>
      </p:sp>
      <p:sp>
        <p:nvSpPr>
          <p:cNvPr id="229" name="Google Shape;229;p15"/>
          <p:cNvSpPr/>
          <p:nvPr/>
        </p:nvSpPr>
        <p:spPr>
          <a:xfrm>
            <a:off x="13459327" y="10076039"/>
            <a:ext cx="121920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Helvetica Neue"/>
              <a:buNone/>
            </a:pPr>
            <a:r>
              <a:rPr b="1" i="0" lang="en-AU" sz="2400" u="none" cap="none" strike="noStrike">
                <a:solidFill>
                  <a:schemeClr val="lt1"/>
                </a:solidFill>
                <a:latin typeface="Helvetica Neue"/>
                <a:ea typeface="Helvetica Neue"/>
                <a:cs typeface="Helvetica Neue"/>
                <a:sym typeface="Helvetica Neue"/>
              </a:rPr>
              <a:t>SAM Safety Seal</a:t>
            </a:r>
            <a:endParaRPr/>
          </a:p>
          <a:p>
            <a:pPr indent="0" lvl="0" marL="0" marR="0" rtl="0" algn="ctr">
              <a:lnSpc>
                <a:spcPct val="100000"/>
              </a:lnSpc>
              <a:spcBef>
                <a:spcPts val="0"/>
              </a:spcBef>
              <a:spcAft>
                <a:spcPts val="0"/>
              </a:spcAft>
              <a:buClr>
                <a:schemeClr val="lt1"/>
              </a:buClr>
              <a:buSzPts val="2400"/>
              <a:buFont typeface="Helvetica Neue"/>
              <a:buNone/>
            </a:pPr>
            <a:r>
              <a:rPr b="1" i="0" lang="en-AU" sz="2400" u="none" cap="none" strike="noStrike">
                <a:solidFill>
                  <a:schemeClr val="lt1"/>
                </a:solidFill>
                <a:latin typeface="Helvetica Neue"/>
                <a:ea typeface="Helvetica Neue"/>
                <a:cs typeface="Helvetica Neue"/>
                <a:sym typeface="Helvetica Neue"/>
              </a:rPr>
              <a:t>Because infection control isn’t over, when patients are under.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idx="1" type="body"/>
          </p:nvPr>
        </p:nvSpPr>
        <p:spPr>
          <a:xfrm>
            <a:off x="1632692" y="3807012"/>
            <a:ext cx="9571212" cy="7576961"/>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3B49"/>
              </a:buClr>
              <a:buSzPts val="5400"/>
              <a:buNone/>
            </a:pPr>
            <a:r>
              <a:rPr lang="en-AU"/>
              <a:t>Improving bag-mask      ventilation in bearded patients</a:t>
            </a:r>
            <a:endParaRPr/>
          </a:p>
          <a:p>
            <a:pPr indent="-685800" lvl="0" marL="685800" rtl="0" algn="l">
              <a:lnSpc>
                <a:spcPct val="90000"/>
              </a:lnSpc>
              <a:spcBef>
                <a:spcPts val="2400"/>
              </a:spcBef>
              <a:spcAft>
                <a:spcPts val="0"/>
              </a:spcAft>
              <a:buClr>
                <a:srgbClr val="003B49"/>
              </a:buClr>
              <a:buSzPts val="4800"/>
              <a:buChar char="•"/>
            </a:pPr>
            <a:r>
              <a:rPr lang="en-AU"/>
              <a:t>Globally more than 55% of men have facial hair or a beard </a:t>
            </a:r>
            <a:endParaRPr/>
          </a:p>
          <a:p>
            <a:pPr indent="-685800" lvl="0" marL="685800" rtl="0" algn="l">
              <a:lnSpc>
                <a:spcPct val="90000"/>
              </a:lnSpc>
              <a:spcBef>
                <a:spcPts val="2400"/>
              </a:spcBef>
              <a:spcAft>
                <a:spcPts val="0"/>
              </a:spcAft>
              <a:buClr>
                <a:srgbClr val="003B49"/>
              </a:buClr>
              <a:buSzPts val="4800"/>
              <a:buChar char="•"/>
            </a:pPr>
            <a:r>
              <a:rPr lang="en-AU"/>
              <a:t>A beard is an independent predictor of impossible </a:t>
            </a:r>
            <a:br>
              <a:rPr lang="en-AU"/>
            </a:br>
            <a:r>
              <a:rPr lang="en-AU"/>
              <a:t>bag-mask ventilation</a:t>
            </a:r>
            <a:endParaRPr/>
          </a:p>
        </p:txBody>
      </p:sp>
      <p:sp>
        <p:nvSpPr>
          <p:cNvPr id="92" name="Google Shape;92;p2"/>
          <p:cNvSpPr txBox="1"/>
          <p:nvPr/>
        </p:nvSpPr>
        <p:spPr>
          <a:xfrm>
            <a:off x="2425693" y="1656002"/>
            <a:ext cx="20848320" cy="2651128"/>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ACBA"/>
              </a:buClr>
              <a:buSzPts val="8800"/>
              <a:buFont typeface="Calibri"/>
              <a:buNone/>
            </a:pPr>
            <a:r>
              <a:rPr b="1" i="0" lang="en-AU" sz="8800" u="none" cap="none" strike="noStrike">
                <a:solidFill>
                  <a:srgbClr val="00ACBA"/>
                </a:solidFill>
                <a:latin typeface="Calibri"/>
                <a:ea typeface="Calibri"/>
                <a:cs typeface="Calibri"/>
                <a:sym typeface="Calibri"/>
              </a:rPr>
              <a:t>The Problem</a:t>
            </a:r>
            <a:endParaRPr b="1" i="0" sz="8800" u="none" cap="none" strike="noStrike">
              <a:solidFill>
                <a:srgbClr val="00ACBA"/>
              </a:solidFill>
              <a:latin typeface="Calibri"/>
              <a:ea typeface="Calibri"/>
              <a:cs typeface="Calibri"/>
              <a:sym typeface="Calibri"/>
            </a:endParaRPr>
          </a:p>
        </p:txBody>
      </p:sp>
      <p:pic>
        <p:nvPicPr>
          <p:cNvPr descr="Picture 5" id="93" name="Google Shape;93;p2"/>
          <p:cNvPicPr preferRelativeResize="0"/>
          <p:nvPr/>
        </p:nvPicPr>
        <p:blipFill rotWithShape="1">
          <a:blip r:embed="rId3">
            <a:alphaModFix/>
          </a:blip>
          <a:srcRect b="0" l="33960" r="0" t="57152"/>
          <a:stretch/>
        </p:blipFill>
        <p:spPr>
          <a:xfrm>
            <a:off x="11098934" y="8854288"/>
            <a:ext cx="13285068" cy="4848449"/>
          </a:xfrm>
          <a:prstGeom prst="rect">
            <a:avLst/>
          </a:prstGeom>
          <a:noFill/>
          <a:ln>
            <a:noFill/>
          </a:ln>
        </p:spPr>
      </p:pic>
      <p:pic>
        <p:nvPicPr>
          <p:cNvPr descr="Picture 6" id="94" name="Google Shape;94;p2"/>
          <p:cNvPicPr preferRelativeResize="0"/>
          <p:nvPr/>
        </p:nvPicPr>
        <p:blipFill rotWithShape="1">
          <a:blip r:embed="rId4">
            <a:alphaModFix/>
          </a:blip>
          <a:srcRect b="0" l="0" r="0" t="0"/>
          <a:stretch/>
        </p:blipFill>
        <p:spPr>
          <a:xfrm>
            <a:off x="0" y="9681740"/>
            <a:ext cx="20116800" cy="3193553"/>
          </a:xfrm>
          <a:prstGeom prst="rect">
            <a:avLst/>
          </a:prstGeom>
          <a:noFill/>
          <a:ln>
            <a:noFill/>
          </a:ln>
        </p:spPr>
      </p:pic>
      <p:pic>
        <p:nvPicPr>
          <p:cNvPr descr="Picture 1" id="95" name="Google Shape;95;p2"/>
          <p:cNvPicPr preferRelativeResize="0"/>
          <p:nvPr/>
        </p:nvPicPr>
        <p:blipFill rotWithShape="1">
          <a:blip r:embed="rId5">
            <a:alphaModFix/>
          </a:blip>
          <a:srcRect b="0" l="0" r="0" t="0"/>
          <a:stretch/>
        </p:blipFill>
        <p:spPr>
          <a:xfrm>
            <a:off x="20573998" y="4769237"/>
            <a:ext cx="2917251" cy="2390751"/>
          </a:xfrm>
          <a:custGeom>
            <a:rect b="b" l="l" r="r" t="t"/>
            <a:pathLst>
              <a:path extrusionOk="0" h="21600" w="21600">
                <a:moveTo>
                  <a:pt x="2951" y="0"/>
                </a:moveTo>
                <a:cubicBezTo>
                  <a:pt x="1321" y="0"/>
                  <a:pt x="0" y="1612"/>
                  <a:pt x="0" y="3601"/>
                </a:cubicBezTo>
                <a:lnTo>
                  <a:pt x="0" y="17999"/>
                </a:lnTo>
                <a:cubicBezTo>
                  <a:pt x="0" y="19988"/>
                  <a:pt x="1321" y="21600"/>
                  <a:pt x="2951" y="21600"/>
                </a:cubicBezTo>
                <a:lnTo>
                  <a:pt x="21600" y="21600"/>
                </a:lnTo>
                <a:lnTo>
                  <a:pt x="21600" y="0"/>
                </a:lnTo>
                <a:lnTo>
                  <a:pt x="2951" y="0"/>
                </a:lnTo>
                <a:close/>
              </a:path>
            </a:pathLst>
          </a:custGeom>
          <a:noFill/>
          <a:ln>
            <a:noFill/>
          </a:ln>
        </p:spPr>
      </p:pic>
      <p:pic>
        <p:nvPicPr>
          <p:cNvPr descr="A person in a blue shirt&#10;&#10;Description automatically generated" id="96" name="Google Shape;96;p2"/>
          <p:cNvPicPr preferRelativeResize="0"/>
          <p:nvPr/>
        </p:nvPicPr>
        <p:blipFill rotWithShape="1">
          <a:blip r:embed="rId6">
            <a:alphaModFix/>
          </a:blip>
          <a:srcRect b="0" l="0" r="0" t="0"/>
          <a:stretch/>
        </p:blipFill>
        <p:spPr>
          <a:xfrm>
            <a:off x="18728872" y="7323685"/>
            <a:ext cx="6231821" cy="5263278"/>
          </a:xfrm>
          <a:prstGeom prst="roundRect">
            <a:avLst>
              <a:gd fmla="val 16667" name="adj"/>
            </a:avLst>
          </a:prstGeom>
          <a:noFill/>
          <a:ln>
            <a:noFill/>
          </a:ln>
        </p:spPr>
      </p:pic>
      <p:pic>
        <p:nvPicPr>
          <p:cNvPr descr="A picture containing person, person, outdoor, holding&#10;&#10;Description automatically generated" id="97" name="Google Shape;97;p2"/>
          <p:cNvPicPr preferRelativeResize="0"/>
          <p:nvPr/>
        </p:nvPicPr>
        <p:blipFill rotWithShape="1">
          <a:blip r:embed="rId7">
            <a:alphaModFix/>
          </a:blip>
          <a:srcRect b="0" l="0" r="0" t="0"/>
          <a:stretch/>
        </p:blipFill>
        <p:spPr>
          <a:xfrm>
            <a:off x="10710900" y="2680191"/>
            <a:ext cx="8017521" cy="6587823"/>
          </a:xfrm>
          <a:prstGeom prst="rect">
            <a:avLst/>
          </a:prstGeom>
          <a:noFill/>
          <a:ln>
            <a:noFill/>
          </a:ln>
        </p:spPr>
      </p:pic>
      <p:grpSp>
        <p:nvGrpSpPr>
          <p:cNvPr id="98" name="Google Shape;98;p2"/>
          <p:cNvGrpSpPr/>
          <p:nvPr/>
        </p:nvGrpSpPr>
        <p:grpSpPr>
          <a:xfrm>
            <a:off x="10513901" y="7565781"/>
            <a:ext cx="4315501" cy="4231917"/>
            <a:chOff x="-2" y="-2"/>
            <a:chExt cx="4315500" cy="4231916"/>
          </a:xfrm>
        </p:grpSpPr>
        <p:sp>
          <p:nvSpPr>
            <p:cNvPr id="99" name="Google Shape;99;p2"/>
            <p:cNvSpPr/>
            <p:nvPr/>
          </p:nvSpPr>
          <p:spPr>
            <a:xfrm>
              <a:off x="-2" y="-2"/>
              <a:ext cx="4315500" cy="4231916"/>
            </a:xfrm>
            <a:prstGeom prst="ellipse">
              <a:avLst/>
            </a:prstGeom>
            <a:solidFill>
              <a:srgbClr val="003B4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0" name="Google Shape;100;p2"/>
            <p:cNvSpPr txBox="1"/>
            <p:nvPr/>
          </p:nvSpPr>
          <p:spPr>
            <a:xfrm>
              <a:off x="631988" y="1147123"/>
              <a:ext cx="3051517" cy="1937656"/>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4000"/>
                <a:buFont typeface="Calibri"/>
                <a:buNone/>
              </a:pPr>
              <a:r>
                <a:rPr b="1" i="0" lang="en-AU" sz="4000" u="none" cap="none" strike="noStrike">
                  <a:solidFill>
                    <a:srgbClr val="FFFFFF"/>
                  </a:solidFill>
                  <a:latin typeface="Calibri"/>
                  <a:ea typeface="Calibri"/>
                  <a:cs typeface="Calibri"/>
                  <a:sym typeface="Calibri"/>
                </a:rPr>
                <a:t>CURRENTLY NO DEVICE AVAILABLE</a:t>
              </a:r>
              <a:endParaRPr/>
            </a:p>
          </p:txBody>
        </p:sp>
      </p:grpSp>
      <p:pic>
        <p:nvPicPr>
          <p:cNvPr descr="481640_ml.jpg" id="101" name="Google Shape;101;p2"/>
          <p:cNvPicPr preferRelativeResize="0"/>
          <p:nvPr/>
        </p:nvPicPr>
        <p:blipFill rotWithShape="1">
          <a:blip r:embed="rId8">
            <a:alphaModFix/>
          </a:blip>
          <a:srcRect b="0" l="0" r="0" t="0"/>
          <a:stretch/>
        </p:blipFill>
        <p:spPr>
          <a:xfrm>
            <a:off x="18268402" y="1129037"/>
            <a:ext cx="5465633" cy="364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2420316" y="1656000"/>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FFFFFF"/>
              </a:buClr>
              <a:buSzPts val="8800"/>
              <a:buFont typeface="Calibri"/>
              <a:buNone/>
            </a:pPr>
            <a:r>
              <a:rPr lang="en-AU"/>
              <a:t>Company Innovation Overview</a:t>
            </a:r>
            <a:endParaRPr/>
          </a:p>
        </p:txBody>
      </p:sp>
      <p:sp>
        <p:nvSpPr>
          <p:cNvPr id="107" name="Google Shape;107;p3"/>
          <p:cNvSpPr txBox="1"/>
          <p:nvPr>
            <p:ph idx="1" type="body"/>
          </p:nvPr>
        </p:nvSpPr>
        <p:spPr>
          <a:xfrm>
            <a:off x="1974199" y="5093087"/>
            <a:ext cx="20435602" cy="8229777"/>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3B49"/>
              </a:buClr>
              <a:buSzPts val="5600"/>
              <a:buNone/>
            </a:pPr>
            <a:r>
              <a:rPr lang="en-AU"/>
              <a:t>Dr Paul Scott developed the SAM Safety Seal device after encountering an ongoing problem;  </a:t>
            </a:r>
            <a:r>
              <a:rPr b="1" lang="en-AU">
                <a:solidFill>
                  <a:srgbClr val="FF0000"/>
                </a:solidFill>
              </a:rPr>
              <a:t>Difficulty bag mask ventilating bearded patients</a:t>
            </a:r>
            <a:endParaRPr/>
          </a:p>
          <a:p>
            <a:pPr indent="0" lvl="0" marL="0" rtl="0" algn="l">
              <a:lnSpc>
                <a:spcPct val="90000"/>
              </a:lnSpc>
              <a:spcBef>
                <a:spcPts val="2000"/>
              </a:spcBef>
              <a:spcAft>
                <a:spcPts val="0"/>
              </a:spcAft>
              <a:buClr>
                <a:srgbClr val="003B49"/>
              </a:buClr>
              <a:buSzPts val="5600"/>
              <a:buNone/>
            </a:pPr>
            <a:r>
              <a:rPr lang="en-AU"/>
              <a:t>With the invention of the SAM Safety Seal for use with Guedel additional benefits were revealed; </a:t>
            </a:r>
            <a:r>
              <a:rPr b="1" lang="en-AU">
                <a:solidFill>
                  <a:srgbClr val="FF0000"/>
                </a:solidFill>
              </a:rPr>
              <a:t>protecting healthcare professionals from patients aerosolised secretions</a:t>
            </a:r>
            <a:r>
              <a:rPr lang="en-AU">
                <a:solidFill>
                  <a:srgbClr val="FF0000"/>
                </a:solidFill>
              </a:rPr>
              <a:t> </a:t>
            </a:r>
            <a:r>
              <a:rPr lang="en-AU"/>
              <a:t>when patients are unable wear a surgical mask.</a:t>
            </a:r>
            <a:endParaRPr/>
          </a:p>
          <a:p>
            <a:pPr indent="0" lvl="0" marL="0" rtl="0" algn="l">
              <a:lnSpc>
                <a:spcPct val="90000"/>
              </a:lnSpc>
              <a:spcBef>
                <a:spcPts val="2000"/>
              </a:spcBef>
              <a:spcAft>
                <a:spcPts val="0"/>
              </a:spcAft>
              <a:buClr>
                <a:srgbClr val="003B49"/>
              </a:buClr>
              <a:buSzPts val="6500"/>
              <a:buNone/>
            </a:pPr>
            <a:r>
              <a:t/>
            </a:r>
            <a:endParaRPr b="1" sz="6500"/>
          </a:p>
          <a:p>
            <a:pPr indent="0" lvl="3" marL="1371600" rtl="0" algn="l">
              <a:lnSpc>
                <a:spcPct val="90000"/>
              </a:lnSpc>
              <a:spcBef>
                <a:spcPts val="2000"/>
              </a:spcBef>
              <a:spcAft>
                <a:spcPts val="0"/>
              </a:spcAft>
              <a:buClr>
                <a:srgbClr val="003B49"/>
              </a:buClr>
              <a:buSzPts val="5600"/>
              <a:buNone/>
            </a:pPr>
            <a:r>
              <a:t/>
            </a:r>
            <a:endParaRPr/>
          </a:p>
        </p:txBody>
      </p:sp>
      <p:pic>
        <p:nvPicPr>
          <p:cNvPr descr="A group of people in a room&#10;&#10;Description automatically generated" id="108" name="Google Shape;108;p3"/>
          <p:cNvPicPr preferRelativeResize="0"/>
          <p:nvPr/>
        </p:nvPicPr>
        <p:blipFill rotWithShape="1">
          <a:blip r:embed="rId3">
            <a:alphaModFix/>
          </a:blip>
          <a:srcRect b="0" l="0" r="0" t="0"/>
          <a:stretch/>
        </p:blipFill>
        <p:spPr>
          <a:xfrm rot="5400000">
            <a:off x="18895735" y="59202"/>
            <a:ext cx="4841294" cy="5509162"/>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Picture 6" id="113" name="Google Shape;113;p4"/>
          <p:cNvPicPr preferRelativeResize="0"/>
          <p:nvPr/>
        </p:nvPicPr>
        <p:blipFill rotWithShape="1">
          <a:blip r:embed="rId3">
            <a:alphaModFix/>
          </a:blip>
          <a:srcRect b="0" l="0" r="0" t="0"/>
          <a:stretch/>
        </p:blipFill>
        <p:spPr>
          <a:xfrm rot="10800000">
            <a:off x="4267200" y="10206032"/>
            <a:ext cx="20116800" cy="3193553"/>
          </a:xfrm>
          <a:prstGeom prst="rect">
            <a:avLst/>
          </a:prstGeom>
          <a:noFill/>
          <a:ln>
            <a:noFill/>
          </a:ln>
        </p:spPr>
      </p:pic>
      <p:sp>
        <p:nvSpPr>
          <p:cNvPr id="114" name="Google Shape;114;p4"/>
          <p:cNvSpPr txBox="1"/>
          <p:nvPr>
            <p:ph type="title"/>
          </p:nvPr>
        </p:nvSpPr>
        <p:spPr>
          <a:xfrm>
            <a:off x="2380209" y="1172584"/>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ACBA"/>
              </a:buClr>
              <a:buSzPts val="8800"/>
              <a:buFont typeface="Calibri"/>
              <a:buNone/>
            </a:pPr>
            <a:r>
              <a:rPr lang="en-AU"/>
              <a:t>Why is Aerosolisation a Problem?</a:t>
            </a:r>
            <a:endParaRPr/>
          </a:p>
        </p:txBody>
      </p:sp>
      <p:sp>
        <p:nvSpPr>
          <p:cNvPr id="115" name="Google Shape;115;p4"/>
          <p:cNvSpPr txBox="1"/>
          <p:nvPr>
            <p:ph idx="1" type="body"/>
          </p:nvPr>
        </p:nvSpPr>
        <p:spPr>
          <a:xfrm>
            <a:off x="2420314" y="4062700"/>
            <a:ext cx="13608583" cy="8480716"/>
          </a:xfrm>
          <a:prstGeom prst="rect">
            <a:avLst/>
          </a:prstGeom>
          <a:noFill/>
          <a:ln>
            <a:noFill/>
          </a:ln>
        </p:spPr>
        <p:txBody>
          <a:bodyPr anchorCtr="0" anchor="t" bIns="91425" lIns="91425" spcFirstLastPara="1" rIns="91425" wrap="square" tIns="91425">
            <a:normAutofit/>
          </a:bodyPr>
          <a:lstStyle/>
          <a:p>
            <a:pPr indent="-388616" lvl="0" marL="388616" rtl="0" algn="l">
              <a:lnSpc>
                <a:spcPct val="90000"/>
              </a:lnSpc>
              <a:spcBef>
                <a:spcPts val="0"/>
              </a:spcBef>
              <a:spcAft>
                <a:spcPts val="0"/>
              </a:spcAft>
              <a:buClr>
                <a:srgbClr val="003B49"/>
              </a:buClr>
              <a:buSzPts val="4800"/>
              <a:buChar char="•"/>
            </a:pPr>
            <a:r>
              <a:rPr lang="en-AU"/>
              <a:t>Bag-mask ventilation </a:t>
            </a:r>
            <a:r>
              <a:rPr i="0" lang="en-AU"/>
              <a:t>requires overcoming airway and lung resistance to deliver oxygen to the lungs</a:t>
            </a:r>
            <a:endParaRPr/>
          </a:p>
          <a:p>
            <a:pPr indent="-388616" lvl="0" marL="388616" rtl="0" algn="l">
              <a:lnSpc>
                <a:spcPct val="90000"/>
              </a:lnSpc>
              <a:spcBef>
                <a:spcPts val="2400"/>
              </a:spcBef>
              <a:spcAft>
                <a:spcPts val="0"/>
              </a:spcAft>
              <a:buClr>
                <a:srgbClr val="003B49"/>
              </a:buClr>
              <a:buSzPts val="4800"/>
              <a:buChar char="•"/>
            </a:pPr>
            <a:r>
              <a:rPr lang="en-AU"/>
              <a:t>This requires delivering high pressures to the mouth to drive the movement of gas</a:t>
            </a:r>
            <a:endParaRPr/>
          </a:p>
          <a:p>
            <a:pPr indent="-388616" lvl="0" marL="388616" rtl="0" algn="l">
              <a:lnSpc>
                <a:spcPct val="90000"/>
              </a:lnSpc>
              <a:spcBef>
                <a:spcPts val="2400"/>
              </a:spcBef>
              <a:spcAft>
                <a:spcPts val="0"/>
              </a:spcAft>
              <a:buClr>
                <a:srgbClr val="00ACBA"/>
              </a:buClr>
              <a:buSzPts val="4800"/>
              <a:buChar char="•"/>
            </a:pPr>
            <a:r>
              <a:rPr lang="en-AU"/>
              <a:t>This results in aerosolisation of airway secretions and risk to Health Care Workers</a:t>
            </a:r>
            <a:endParaRPr/>
          </a:p>
          <a:p>
            <a:pPr indent="-388616" lvl="0" marL="388616" rtl="0" algn="l">
              <a:lnSpc>
                <a:spcPct val="90000"/>
              </a:lnSpc>
              <a:spcBef>
                <a:spcPts val="2400"/>
              </a:spcBef>
              <a:spcAft>
                <a:spcPts val="0"/>
              </a:spcAft>
              <a:buClr>
                <a:srgbClr val="00ACBA"/>
              </a:buClr>
              <a:buSzPts val="4800"/>
              <a:buChar char="•"/>
            </a:pPr>
            <a:r>
              <a:rPr lang="en-AU"/>
              <a:t>When a patient cannot wear a mask we need an alternative solution</a:t>
            </a:r>
            <a:endParaRPr/>
          </a:p>
        </p:txBody>
      </p:sp>
      <p:pic>
        <p:nvPicPr>
          <p:cNvPr descr="Image 22-3-20 at 4.45 pm.jpg" id="116" name="Google Shape;116;p4"/>
          <p:cNvPicPr preferRelativeResize="0"/>
          <p:nvPr/>
        </p:nvPicPr>
        <p:blipFill rotWithShape="1">
          <a:blip r:embed="rId4">
            <a:alphaModFix/>
          </a:blip>
          <a:srcRect b="0" l="0" r="0" t="0"/>
          <a:stretch/>
        </p:blipFill>
        <p:spPr>
          <a:xfrm>
            <a:off x="17412444" y="3167074"/>
            <a:ext cx="5588011" cy="6046590"/>
          </a:xfrm>
          <a:prstGeom prst="rect">
            <a:avLst/>
          </a:prstGeom>
          <a:noFill/>
          <a:ln>
            <a:noFill/>
          </a:ln>
        </p:spPr>
      </p:pic>
      <p:pic>
        <p:nvPicPr>
          <p:cNvPr id="117" name="Google Shape;117;p4"/>
          <p:cNvPicPr preferRelativeResize="0"/>
          <p:nvPr/>
        </p:nvPicPr>
        <p:blipFill rotWithShape="1">
          <a:blip r:embed="rId5">
            <a:alphaModFix/>
          </a:blip>
          <a:srcRect b="0" l="0" r="0" t="0"/>
          <a:stretch/>
        </p:blipFill>
        <p:spPr>
          <a:xfrm>
            <a:off x="17005300" y="2832100"/>
            <a:ext cx="6223000" cy="805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idx="1" type="body"/>
          </p:nvPr>
        </p:nvSpPr>
        <p:spPr>
          <a:xfrm>
            <a:off x="2620796" y="3079641"/>
            <a:ext cx="16739974" cy="7576958"/>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Clr>
                <a:srgbClr val="003B49"/>
              </a:buClr>
              <a:buSzPts val="5400"/>
              <a:buNone/>
            </a:pPr>
            <a:r>
              <a:rPr lang="en-AU"/>
              <a:t>SAM assisting to reduce viral transmission</a:t>
            </a:r>
            <a:endParaRPr/>
          </a:p>
          <a:p>
            <a:pPr indent="-409952" lvl="0" marL="409952" rtl="0" algn="l">
              <a:lnSpc>
                <a:spcPct val="100000"/>
              </a:lnSpc>
              <a:spcBef>
                <a:spcPts val="2400"/>
              </a:spcBef>
              <a:spcAft>
                <a:spcPts val="0"/>
              </a:spcAft>
              <a:buClr>
                <a:srgbClr val="003B49"/>
              </a:buClr>
              <a:buSzPts val="4800"/>
              <a:buChar char="•"/>
            </a:pPr>
            <a:r>
              <a:rPr lang="en-AU"/>
              <a:t>"70-80% of health care workers infected with COVID-19 during Victorias’ second wave of infections were caught at work”</a:t>
            </a:r>
            <a:endParaRPr sz="3200"/>
          </a:p>
          <a:p>
            <a:pPr indent="-409952" lvl="0" marL="409952" rtl="0" algn="l">
              <a:lnSpc>
                <a:spcPct val="100000"/>
              </a:lnSpc>
              <a:spcBef>
                <a:spcPts val="2400"/>
              </a:spcBef>
              <a:spcAft>
                <a:spcPts val="0"/>
              </a:spcAft>
              <a:buClr>
                <a:srgbClr val="003B49"/>
              </a:buClr>
              <a:buSzPts val="4800"/>
              <a:buChar char="•"/>
            </a:pPr>
            <a:r>
              <a:rPr lang="en-AU" sz="4800"/>
              <a:t>In hospitals, 70% of infections were among nurses </a:t>
            </a:r>
            <a:endParaRPr/>
          </a:p>
          <a:p>
            <a:pPr indent="0" lvl="0" marL="0" rtl="0" algn="l">
              <a:lnSpc>
                <a:spcPct val="100000"/>
              </a:lnSpc>
              <a:spcBef>
                <a:spcPts val="2400"/>
              </a:spcBef>
              <a:spcAft>
                <a:spcPts val="0"/>
              </a:spcAft>
              <a:buClr>
                <a:srgbClr val="003B49"/>
              </a:buClr>
              <a:buSzPts val="3200"/>
              <a:buNone/>
            </a:pPr>
            <a:r>
              <a:rPr lang="en-AU" sz="3200"/>
              <a:t>Reference: CMO Andrew Wilson August 2020 ABC</a:t>
            </a:r>
            <a:endParaRPr sz="3200"/>
          </a:p>
          <a:p>
            <a:pPr indent="-409952" lvl="0" marL="409952" rtl="0" algn="l">
              <a:lnSpc>
                <a:spcPct val="100000"/>
              </a:lnSpc>
              <a:spcBef>
                <a:spcPts val="2400"/>
              </a:spcBef>
              <a:spcAft>
                <a:spcPts val="0"/>
              </a:spcAft>
              <a:buClr>
                <a:srgbClr val="003B49"/>
              </a:buClr>
              <a:buSzPts val="4800"/>
              <a:buChar char="•"/>
            </a:pPr>
            <a:r>
              <a:rPr lang="en-AU"/>
              <a:t>Transmission through eyes and mouth</a:t>
            </a:r>
            <a:endParaRPr sz="5400"/>
          </a:p>
          <a:p>
            <a:pPr indent="-452625" lvl="2" marL="1367026" rtl="0" algn="l">
              <a:lnSpc>
                <a:spcPct val="100000"/>
              </a:lnSpc>
              <a:spcBef>
                <a:spcPts val="2400"/>
              </a:spcBef>
              <a:spcAft>
                <a:spcPts val="0"/>
              </a:spcAft>
              <a:buClr>
                <a:srgbClr val="003B49"/>
              </a:buClr>
              <a:buSzPts val="4800"/>
              <a:buChar char="•"/>
            </a:pPr>
            <a:r>
              <a:rPr lang="en-AU"/>
              <a:t>Risk to staff </a:t>
            </a:r>
            <a:endParaRPr sz="5400"/>
          </a:p>
          <a:p>
            <a:pPr indent="-452625" lvl="2" marL="1367026" rtl="0" algn="l">
              <a:lnSpc>
                <a:spcPct val="100000"/>
              </a:lnSpc>
              <a:spcBef>
                <a:spcPts val="2400"/>
              </a:spcBef>
              <a:spcAft>
                <a:spcPts val="0"/>
              </a:spcAft>
              <a:buClr>
                <a:srgbClr val="003B49"/>
              </a:buClr>
              <a:buSzPts val="4800"/>
              <a:buChar char="•"/>
            </a:pPr>
            <a:r>
              <a:rPr lang="en-AU"/>
              <a:t>Pressure on resources</a:t>
            </a:r>
            <a:endParaRPr/>
          </a:p>
        </p:txBody>
      </p:sp>
      <p:sp>
        <p:nvSpPr>
          <p:cNvPr id="123" name="Google Shape;123;p5"/>
          <p:cNvSpPr txBox="1"/>
          <p:nvPr>
            <p:ph type="title"/>
          </p:nvPr>
        </p:nvSpPr>
        <p:spPr>
          <a:xfrm>
            <a:off x="2357255" y="1163227"/>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ACBA"/>
              </a:buClr>
              <a:buSzPts val="8800"/>
              <a:buFont typeface="Calibri"/>
              <a:buNone/>
            </a:pPr>
            <a:r>
              <a:rPr lang="en-AU"/>
              <a:t>Increasing Risk with Covid-19</a:t>
            </a:r>
            <a:endParaRPr/>
          </a:p>
        </p:txBody>
      </p:sp>
      <p:pic>
        <p:nvPicPr>
          <p:cNvPr descr="Picture 4" id="124" name="Google Shape;124;p5"/>
          <p:cNvPicPr preferRelativeResize="0"/>
          <p:nvPr/>
        </p:nvPicPr>
        <p:blipFill rotWithShape="1">
          <a:blip r:embed="rId3">
            <a:alphaModFix/>
          </a:blip>
          <a:srcRect b="0" l="0" r="0" t="0"/>
          <a:stretch/>
        </p:blipFill>
        <p:spPr>
          <a:xfrm>
            <a:off x="7644027" y="4299759"/>
            <a:ext cx="16739973" cy="9416241"/>
          </a:xfrm>
          <a:prstGeom prst="rect">
            <a:avLst/>
          </a:prstGeom>
          <a:noFill/>
          <a:ln>
            <a:noFill/>
          </a:ln>
        </p:spPr>
      </p:pic>
      <p:pic>
        <p:nvPicPr>
          <p:cNvPr descr="Picture 5" id="125" name="Google Shape;125;p5"/>
          <p:cNvPicPr preferRelativeResize="0"/>
          <p:nvPr/>
        </p:nvPicPr>
        <p:blipFill rotWithShape="1">
          <a:blip r:embed="rId4">
            <a:alphaModFix/>
          </a:blip>
          <a:srcRect b="0" l="0" r="0" t="0"/>
          <a:stretch/>
        </p:blipFill>
        <p:spPr>
          <a:xfrm>
            <a:off x="0" y="10465683"/>
            <a:ext cx="20116800" cy="3193553"/>
          </a:xfrm>
          <a:prstGeom prst="rect">
            <a:avLst/>
          </a:prstGeom>
          <a:noFill/>
          <a:ln>
            <a:noFill/>
          </a:ln>
        </p:spPr>
      </p:pic>
      <p:grpSp>
        <p:nvGrpSpPr>
          <p:cNvPr id="126" name="Google Shape;126;p5"/>
          <p:cNvGrpSpPr/>
          <p:nvPr/>
        </p:nvGrpSpPr>
        <p:grpSpPr>
          <a:xfrm>
            <a:off x="16212148" y="6971437"/>
            <a:ext cx="5551055" cy="5519846"/>
            <a:chOff x="0" y="0"/>
            <a:chExt cx="5551053" cy="5519845"/>
          </a:xfrm>
        </p:grpSpPr>
        <p:sp>
          <p:nvSpPr>
            <p:cNvPr id="127" name="Google Shape;127;p5"/>
            <p:cNvSpPr/>
            <p:nvPr/>
          </p:nvSpPr>
          <p:spPr>
            <a:xfrm>
              <a:off x="0" y="0"/>
              <a:ext cx="5551053" cy="5519845"/>
            </a:xfrm>
            <a:prstGeom prst="ellipse">
              <a:avLst/>
            </a:prstGeom>
            <a:solidFill>
              <a:srgbClr val="003B4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8" name="Google Shape;128;p5"/>
            <p:cNvSpPr txBox="1"/>
            <p:nvPr/>
          </p:nvSpPr>
          <p:spPr>
            <a:xfrm>
              <a:off x="812933" y="857641"/>
              <a:ext cx="3925180" cy="3804556"/>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4000"/>
                <a:buFont typeface="Calibri"/>
                <a:buNone/>
              </a:pPr>
              <a:r>
                <a:rPr b="1" i="0" lang="en-AU" sz="4000" u="none" cap="none" strike="noStrike">
                  <a:solidFill>
                    <a:srgbClr val="FFFFFF"/>
                  </a:solidFill>
                  <a:latin typeface="Calibri"/>
                  <a:ea typeface="Calibri"/>
                  <a:cs typeface="Calibri"/>
                  <a:sym typeface="Calibri"/>
                </a:rPr>
                <a:t>PPE is worn by theatre staff, without controlling the risk at the source.</a:t>
              </a:r>
              <a:endParaRPr/>
            </a:p>
          </p:txBody>
        </p:sp>
      </p:grpSp>
      <p:pic>
        <p:nvPicPr>
          <p:cNvPr id="129" name="Google Shape;129;p5"/>
          <p:cNvPicPr preferRelativeResize="0"/>
          <p:nvPr/>
        </p:nvPicPr>
        <p:blipFill rotWithShape="1">
          <a:blip r:embed="rId5">
            <a:alphaModFix/>
          </a:blip>
          <a:srcRect b="0" l="0" r="0" t="0"/>
          <a:stretch/>
        </p:blipFill>
        <p:spPr>
          <a:xfrm flipH="1">
            <a:off x="18982944" y="42184"/>
            <a:ext cx="5183300" cy="58951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3000"/>
                                        <p:tgtEl>
                                          <p:spTgt spid="122">
                                            <p:txEl>
                                              <p:pRg end="0" st="0"/>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3000"/>
                                        <p:tgtEl>
                                          <p:spTgt spid="122">
                                            <p:txEl>
                                              <p:pRg end="1" st="1"/>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3000"/>
                                        <p:tgtEl>
                                          <p:spTgt spid="122">
                                            <p:txEl>
                                              <p:pRg end="2" st="2"/>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3000"/>
                                        <p:tgtEl>
                                          <p:spTgt spid="122">
                                            <p:txEl>
                                              <p:pRg end="3" st="3"/>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3000"/>
                                        <p:tgtEl>
                                          <p:spTgt spid="122">
                                            <p:txEl>
                                              <p:pRg end="4" st="4"/>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3000"/>
                                        <p:tgtEl>
                                          <p:spTgt spid="122">
                                            <p:txEl>
                                              <p:pRg end="5" st="5"/>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122">
                                            <p:txEl>
                                              <p:pRg end="6" st="6"/>
                                            </p:txEl>
                                          </p:spTgt>
                                        </p:tgtEl>
                                        <p:attrNameLst>
                                          <p:attrName>style.visibility</p:attrName>
                                        </p:attrNameLst>
                                      </p:cBhvr>
                                      <p:to>
                                        <p:strVal val="visible"/>
                                      </p:to>
                                    </p:set>
                                    <p:animEffect filter="fade" transition="in">
                                      <p:cBhvr>
                                        <p:cTn dur="3000"/>
                                        <p:tgtEl>
                                          <p:spTgt spid="12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 name="Shape 133"/>
        <p:cNvGrpSpPr/>
        <p:nvPr/>
      </p:nvGrpSpPr>
      <p:grpSpPr>
        <a:xfrm>
          <a:off x="0" y="0"/>
          <a:ext cx="0" cy="0"/>
          <a:chOff x="0" y="0"/>
          <a:chExt cx="0" cy="0"/>
        </a:xfrm>
      </p:grpSpPr>
      <p:sp>
        <p:nvSpPr>
          <p:cNvPr id="134" name="Google Shape;134;p6"/>
          <p:cNvSpPr txBox="1"/>
          <p:nvPr>
            <p:ph type="title"/>
          </p:nvPr>
        </p:nvSpPr>
        <p:spPr>
          <a:xfrm>
            <a:off x="2420316" y="1656000"/>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FFFFFF"/>
              </a:buClr>
              <a:buSzPts val="7600"/>
              <a:buFont typeface="Calibri"/>
              <a:buNone/>
            </a:pPr>
            <a:r>
              <a:rPr lang="en-AU"/>
              <a:t>The Solution</a:t>
            </a:r>
            <a:endParaRPr b="0"/>
          </a:p>
        </p:txBody>
      </p:sp>
      <p:sp>
        <p:nvSpPr>
          <p:cNvPr id="135" name="Google Shape;135;p6"/>
          <p:cNvSpPr txBox="1"/>
          <p:nvPr>
            <p:ph idx="1" type="body"/>
          </p:nvPr>
        </p:nvSpPr>
        <p:spPr>
          <a:xfrm>
            <a:off x="2420316" y="4505641"/>
            <a:ext cx="10200428" cy="7215812"/>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003B49"/>
              </a:buClr>
              <a:buSzPts val="4800"/>
              <a:buNone/>
            </a:pPr>
            <a:r>
              <a:rPr lang="en-AU"/>
              <a:t>SAM-SS was developed to address critical safety issues identified with </a:t>
            </a:r>
            <a:br>
              <a:rPr lang="en-AU"/>
            </a:br>
            <a:r>
              <a:rPr i="1" lang="en-AU"/>
              <a:t>bag-mask ventilating:</a:t>
            </a:r>
            <a:endParaRPr/>
          </a:p>
          <a:p>
            <a:pPr indent="-481262" lvl="0" marL="481262" rtl="0" algn="l">
              <a:lnSpc>
                <a:spcPct val="100000"/>
              </a:lnSpc>
              <a:spcBef>
                <a:spcPts val="2000"/>
              </a:spcBef>
              <a:spcAft>
                <a:spcPts val="0"/>
              </a:spcAft>
              <a:buClr>
                <a:srgbClr val="003B49"/>
              </a:buClr>
              <a:buSzPts val="4800"/>
              <a:buFont typeface="Calibri"/>
              <a:buChar char="•"/>
            </a:pPr>
            <a:r>
              <a:rPr lang="en-AU"/>
              <a:t>Patients with facial hair</a:t>
            </a:r>
            <a:endParaRPr/>
          </a:p>
          <a:p>
            <a:pPr indent="-481262" lvl="0" marL="481262" rtl="0" algn="l">
              <a:lnSpc>
                <a:spcPct val="100000"/>
              </a:lnSpc>
              <a:spcBef>
                <a:spcPts val="2000"/>
              </a:spcBef>
              <a:spcAft>
                <a:spcPts val="0"/>
              </a:spcAft>
              <a:buClr>
                <a:srgbClr val="002060"/>
              </a:buClr>
              <a:buSzPts val="4800"/>
              <a:buFont typeface="Calibri"/>
              <a:buChar char="•"/>
            </a:pPr>
            <a:r>
              <a:rPr lang="en-AU"/>
              <a:t>Aerosolisation of patients airway secretions infection risks to HCP’s </a:t>
            </a:r>
            <a:endParaRPr/>
          </a:p>
        </p:txBody>
      </p:sp>
      <p:pic>
        <p:nvPicPr>
          <p:cNvPr descr="Picture 6" id="136" name="Google Shape;136;p6"/>
          <p:cNvPicPr preferRelativeResize="0"/>
          <p:nvPr/>
        </p:nvPicPr>
        <p:blipFill rotWithShape="1">
          <a:blip r:embed="rId3">
            <a:alphaModFix/>
          </a:blip>
          <a:srcRect b="0" l="0" r="0" t="0"/>
          <a:stretch/>
        </p:blipFill>
        <p:spPr>
          <a:xfrm>
            <a:off x="-185196" y="11276610"/>
            <a:ext cx="20116803" cy="3193553"/>
          </a:xfrm>
          <a:prstGeom prst="rect">
            <a:avLst/>
          </a:prstGeom>
          <a:noFill/>
          <a:ln>
            <a:noFill/>
          </a:ln>
        </p:spPr>
      </p:pic>
      <p:pic>
        <p:nvPicPr>
          <p:cNvPr descr="Picture 6" id="137" name="Google Shape;137;p6"/>
          <p:cNvPicPr preferRelativeResize="0"/>
          <p:nvPr/>
        </p:nvPicPr>
        <p:blipFill rotWithShape="1">
          <a:blip r:embed="rId4">
            <a:alphaModFix/>
          </a:blip>
          <a:srcRect b="0" l="0" r="0" t="0"/>
          <a:stretch/>
        </p:blipFill>
        <p:spPr>
          <a:xfrm>
            <a:off x="15798322" y="4242852"/>
            <a:ext cx="8916118" cy="7215812"/>
          </a:xfrm>
          <a:custGeom>
            <a:rect b="b" l="l" r="r" t="t"/>
            <a:pathLst>
              <a:path extrusionOk="0" h="21600" w="21600">
                <a:moveTo>
                  <a:pt x="2913" y="0"/>
                </a:moveTo>
                <a:cubicBezTo>
                  <a:pt x="1304" y="0"/>
                  <a:pt x="0" y="1611"/>
                  <a:pt x="0" y="3600"/>
                </a:cubicBezTo>
                <a:lnTo>
                  <a:pt x="0" y="17999"/>
                </a:lnTo>
                <a:cubicBezTo>
                  <a:pt x="0" y="19988"/>
                  <a:pt x="1304" y="21600"/>
                  <a:pt x="2913" y="21600"/>
                </a:cubicBezTo>
                <a:lnTo>
                  <a:pt x="21337" y="21600"/>
                </a:lnTo>
                <a:cubicBezTo>
                  <a:pt x="21427" y="21600"/>
                  <a:pt x="21512" y="21577"/>
                  <a:pt x="21600" y="21567"/>
                </a:cubicBezTo>
                <a:lnTo>
                  <a:pt x="21600" y="33"/>
                </a:lnTo>
                <a:cubicBezTo>
                  <a:pt x="21512" y="23"/>
                  <a:pt x="21427" y="0"/>
                  <a:pt x="21337" y="0"/>
                </a:cubicBezTo>
                <a:lnTo>
                  <a:pt x="2913" y="0"/>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 name="Shape 141"/>
        <p:cNvGrpSpPr/>
        <p:nvPr/>
      </p:nvGrpSpPr>
      <p:grpSpPr>
        <a:xfrm>
          <a:off x="0" y="0"/>
          <a:ext cx="0" cy="0"/>
          <a:chOff x="0" y="0"/>
          <a:chExt cx="0" cy="0"/>
        </a:xfrm>
      </p:grpSpPr>
      <p:sp>
        <p:nvSpPr>
          <p:cNvPr id="142" name="Google Shape;142;p7"/>
          <p:cNvSpPr txBox="1"/>
          <p:nvPr>
            <p:ph type="title"/>
          </p:nvPr>
        </p:nvSpPr>
        <p:spPr>
          <a:xfrm>
            <a:off x="2420314" y="923866"/>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ACBA"/>
              </a:buClr>
              <a:buSzPts val="8800"/>
              <a:buFont typeface="Calibri"/>
              <a:buNone/>
            </a:pPr>
            <a:r>
              <a:rPr lang="en-AU" sz="8800">
                <a:solidFill>
                  <a:srgbClr val="00ACBA"/>
                </a:solidFill>
                <a:latin typeface="Calibri"/>
                <a:ea typeface="Calibri"/>
                <a:cs typeface="Calibri"/>
                <a:sym typeface="Calibri"/>
              </a:rPr>
              <a:t>Market Response</a:t>
            </a:r>
            <a:endParaRPr/>
          </a:p>
        </p:txBody>
      </p:sp>
      <p:grpSp>
        <p:nvGrpSpPr>
          <p:cNvPr id="143" name="Google Shape;143;p7"/>
          <p:cNvGrpSpPr/>
          <p:nvPr/>
        </p:nvGrpSpPr>
        <p:grpSpPr>
          <a:xfrm>
            <a:off x="6138978" y="8172392"/>
            <a:ext cx="5488449" cy="5488450"/>
            <a:chOff x="0" y="-2"/>
            <a:chExt cx="5488448" cy="5488448"/>
          </a:xfrm>
        </p:grpSpPr>
        <p:sp>
          <p:nvSpPr>
            <p:cNvPr id="144" name="Google Shape;144;p7"/>
            <p:cNvSpPr/>
            <p:nvPr/>
          </p:nvSpPr>
          <p:spPr>
            <a:xfrm>
              <a:off x="0" y="-2"/>
              <a:ext cx="5488448" cy="5488448"/>
            </a:xfrm>
            <a:prstGeom prst="ellipse">
              <a:avLst/>
            </a:prstGeom>
            <a:solidFill>
              <a:srgbClr val="00ACBA">
                <a:alpha val="7372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sp>
          <p:nvSpPr>
            <p:cNvPr id="145" name="Google Shape;145;p7"/>
            <p:cNvSpPr txBox="1"/>
            <p:nvPr/>
          </p:nvSpPr>
          <p:spPr>
            <a:xfrm>
              <a:off x="630470" y="1433222"/>
              <a:ext cx="4195501" cy="298729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4000"/>
                <a:buFont typeface="Calibri"/>
                <a:buNone/>
              </a:pPr>
              <a:r>
                <a:rPr b="0" i="1" lang="en-AU" sz="4000" u="none" cap="none" strike="noStrike">
                  <a:solidFill>
                    <a:srgbClr val="FFFFFF"/>
                  </a:solidFill>
                  <a:latin typeface="Calibri"/>
                  <a:ea typeface="Calibri"/>
                  <a:cs typeface="Calibri"/>
                  <a:sym typeface="Calibri"/>
                </a:rPr>
                <a:t>“This will be the </a:t>
              </a:r>
              <a:br>
                <a:rPr b="0" i="1" lang="en-AU" sz="4000" u="none" cap="none" strike="noStrike">
                  <a:solidFill>
                    <a:srgbClr val="FFFFFF"/>
                  </a:solidFill>
                  <a:latin typeface="Calibri"/>
                  <a:ea typeface="Calibri"/>
                  <a:cs typeface="Calibri"/>
                  <a:sym typeface="Calibri"/>
                </a:rPr>
              </a:br>
              <a:r>
                <a:rPr b="0" i="1" lang="en-AU" sz="4000" u="none" cap="none" strike="noStrike">
                  <a:solidFill>
                    <a:srgbClr val="FFFFFF"/>
                  </a:solidFill>
                  <a:latin typeface="Calibri"/>
                  <a:ea typeface="Calibri"/>
                  <a:cs typeface="Calibri"/>
                  <a:sym typeface="Calibri"/>
                </a:rPr>
                <a:t>go-to device in every ambulance”</a:t>
              </a:r>
              <a:endParaRPr/>
            </a:p>
            <a:p>
              <a:pPr indent="0" lvl="0" marL="0" marR="0" rtl="0" algn="ctr">
                <a:lnSpc>
                  <a:spcPct val="100000"/>
                </a:lnSpc>
                <a:spcBef>
                  <a:spcPts val="1200"/>
                </a:spcBef>
                <a:spcAft>
                  <a:spcPts val="0"/>
                </a:spcAft>
                <a:buClr>
                  <a:srgbClr val="FFFFFF"/>
                </a:buClr>
                <a:buSzPts val="2800"/>
                <a:buFont typeface="Calibri"/>
                <a:buNone/>
              </a:pPr>
              <a:r>
                <a:rPr b="0" i="0" lang="en-AU" sz="2800" u="none" cap="none" strike="noStrike">
                  <a:solidFill>
                    <a:srgbClr val="FFFFFF"/>
                  </a:solidFill>
                  <a:latin typeface="Calibri"/>
                  <a:ea typeface="Calibri"/>
                  <a:cs typeface="Calibri"/>
                  <a:sym typeface="Calibri"/>
                </a:rPr>
                <a:t>INTENSIVE CARE PARAMEDIC</a:t>
              </a:r>
              <a:endParaRPr/>
            </a:p>
          </p:txBody>
        </p:sp>
      </p:grpSp>
      <p:sp>
        <p:nvSpPr>
          <p:cNvPr id="146" name="Google Shape;146;p7"/>
          <p:cNvSpPr/>
          <p:nvPr/>
        </p:nvSpPr>
        <p:spPr>
          <a:xfrm>
            <a:off x="15117647" y="6400184"/>
            <a:ext cx="6410881" cy="6410881"/>
          </a:xfrm>
          <a:prstGeom prst="ellipse">
            <a:avLst/>
          </a:prstGeom>
          <a:solidFill>
            <a:srgbClr val="00206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grpSp>
        <p:nvGrpSpPr>
          <p:cNvPr id="147" name="Google Shape;147;p7"/>
          <p:cNvGrpSpPr/>
          <p:nvPr/>
        </p:nvGrpSpPr>
        <p:grpSpPr>
          <a:xfrm>
            <a:off x="72504" y="3293900"/>
            <a:ext cx="8087800" cy="8087796"/>
            <a:chOff x="-3" y="-3"/>
            <a:chExt cx="8087798" cy="8087794"/>
          </a:xfrm>
        </p:grpSpPr>
        <p:sp>
          <p:nvSpPr>
            <p:cNvPr id="148" name="Google Shape;148;p7"/>
            <p:cNvSpPr/>
            <p:nvPr/>
          </p:nvSpPr>
          <p:spPr>
            <a:xfrm>
              <a:off x="-3" y="-3"/>
              <a:ext cx="8087798" cy="8087794"/>
            </a:xfrm>
            <a:prstGeom prst="ellipse">
              <a:avLst/>
            </a:prstGeom>
            <a:solidFill>
              <a:srgbClr val="00ACBA">
                <a:alpha val="7372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sp>
          <p:nvSpPr>
            <p:cNvPr id="149" name="Google Shape;149;p7"/>
            <p:cNvSpPr txBox="1"/>
            <p:nvPr/>
          </p:nvSpPr>
          <p:spPr>
            <a:xfrm>
              <a:off x="951722" y="1386928"/>
              <a:ext cx="6061393" cy="588437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4800"/>
                <a:buFont typeface="Calibri"/>
                <a:buNone/>
              </a:pPr>
              <a:r>
                <a:rPr b="0" i="1" lang="en-AU" sz="4800" u="none" cap="none" strike="noStrike">
                  <a:solidFill>
                    <a:srgbClr val="FFFFFF"/>
                  </a:solidFill>
                  <a:latin typeface="Calibri"/>
                  <a:ea typeface="Calibri"/>
                  <a:cs typeface="Calibri"/>
                  <a:sym typeface="Calibri"/>
                </a:rPr>
                <a:t>“Great Queensland success story in a </a:t>
              </a:r>
              <a:br>
                <a:rPr b="0" i="1" lang="en-AU" sz="4800" u="none" cap="none" strike="noStrike">
                  <a:solidFill>
                    <a:srgbClr val="FFFFFF"/>
                  </a:solidFill>
                  <a:latin typeface="Calibri"/>
                  <a:ea typeface="Calibri"/>
                  <a:cs typeface="Calibri"/>
                  <a:sym typeface="Calibri"/>
                </a:rPr>
              </a:br>
              <a:r>
                <a:rPr b="0" i="1" lang="en-AU" sz="4800" u="none" cap="none" strike="noStrike">
                  <a:solidFill>
                    <a:srgbClr val="FFFFFF"/>
                  </a:solidFill>
                  <a:latin typeface="Calibri"/>
                  <a:ea typeface="Calibri"/>
                  <a:cs typeface="Calibri"/>
                  <a:sym typeface="Calibri"/>
                </a:rPr>
                <a:t>time of need!</a:t>
              </a:r>
              <a:endParaRPr b="0" i="0" sz="4000" u="none" cap="none" strike="noStrike">
                <a:solidFill>
                  <a:srgbClr val="5E5E5E"/>
                </a:solidFill>
                <a:latin typeface="Helvetica Neue"/>
                <a:ea typeface="Helvetica Neue"/>
                <a:cs typeface="Helvetica Neue"/>
                <a:sym typeface="Helvetica Neue"/>
              </a:endParaRPr>
            </a:p>
            <a:p>
              <a:pPr indent="0" lvl="0" marL="0" marR="0" rtl="0" algn="ctr">
                <a:lnSpc>
                  <a:spcPct val="100000"/>
                </a:lnSpc>
                <a:spcBef>
                  <a:spcPts val="1200"/>
                </a:spcBef>
                <a:spcAft>
                  <a:spcPts val="0"/>
                </a:spcAft>
                <a:buClr>
                  <a:srgbClr val="FFFFFF"/>
                </a:buClr>
                <a:buSzPts val="4800"/>
                <a:buFont typeface="Calibri"/>
                <a:buNone/>
              </a:pPr>
              <a:r>
                <a:rPr b="0" i="1" lang="en-AU" sz="4800" u="none" cap="none" strike="noStrike">
                  <a:solidFill>
                    <a:srgbClr val="FFFFFF"/>
                  </a:solidFill>
                  <a:latin typeface="Calibri"/>
                  <a:ea typeface="Calibri"/>
                  <a:cs typeface="Calibri"/>
                  <a:sym typeface="Calibri"/>
                </a:rPr>
                <a:t>I want this, </a:t>
              </a:r>
              <a:br>
                <a:rPr b="0" i="1" lang="en-AU" sz="4800" u="none" cap="none" strike="noStrike">
                  <a:solidFill>
                    <a:srgbClr val="FFFFFF"/>
                  </a:solidFill>
                  <a:latin typeface="Calibri"/>
                  <a:ea typeface="Calibri"/>
                  <a:cs typeface="Calibri"/>
                  <a:sym typeface="Calibri"/>
                </a:rPr>
              </a:br>
              <a:r>
                <a:rPr b="1" i="1" lang="en-AU" sz="4800" u="none" cap="none" strike="noStrike">
                  <a:solidFill>
                    <a:srgbClr val="FFFFFF"/>
                  </a:solidFill>
                  <a:latin typeface="Calibri"/>
                  <a:ea typeface="Calibri"/>
                  <a:cs typeface="Calibri"/>
                  <a:sym typeface="Calibri"/>
                </a:rPr>
                <a:t>we need this, </a:t>
              </a:r>
              <a:br>
                <a:rPr b="1" i="1" lang="en-AU" sz="4800" u="none" cap="none" strike="noStrike">
                  <a:solidFill>
                    <a:srgbClr val="FFFFFF"/>
                  </a:solidFill>
                  <a:latin typeface="Calibri"/>
                  <a:ea typeface="Calibri"/>
                  <a:cs typeface="Calibri"/>
                  <a:sym typeface="Calibri"/>
                </a:rPr>
              </a:br>
              <a:r>
                <a:rPr b="0" i="1" lang="en-AU" sz="4800" u="none" cap="none" strike="noStrike">
                  <a:solidFill>
                    <a:srgbClr val="FFFFFF"/>
                  </a:solidFill>
                  <a:latin typeface="Calibri"/>
                  <a:ea typeface="Calibri"/>
                  <a:cs typeface="Calibri"/>
                  <a:sym typeface="Calibri"/>
                </a:rPr>
                <a:t>I would use this”</a:t>
              </a:r>
              <a:endParaRPr b="0" i="0" sz="4000" u="none" cap="none" strike="noStrike">
                <a:solidFill>
                  <a:srgbClr val="5E5E5E"/>
                </a:solidFill>
                <a:latin typeface="Helvetica Neue"/>
                <a:ea typeface="Helvetica Neue"/>
                <a:cs typeface="Helvetica Neue"/>
                <a:sym typeface="Helvetica Neue"/>
              </a:endParaRPr>
            </a:p>
            <a:p>
              <a:pPr indent="0" lvl="0" marL="0" marR="0" rtl="0" algn="ctr">
                <a:lnSpc>
                  <a:spcPct val="100000"/>
                </a:lnSpc>
                <a:spcBef>
                  <a:spcPts val="1200"/>
                </a:spcBef>
                <a:spcAft>
                  <a:spcPts val="0"/>
                </a:spcAft>
                <a:buClr>
                  <a:srgbClr val="FFFFFF"/>
                </a:buClr>
                <a:buSzPts val="3200"/>
                <a:buFont typeface="Calibri"/>
                <a:buNone/>
              </a:pPr>
              <a:r>
                <a:rPr b="0" i="0" lang="en-AU" sz="3200" u="none" cap="none" strike="noStrike">
                  <a:solidFill>
                    <a:srgbClr val="FFFFFF"/>
                  </a:solidFill>
                  <a:latin typeface="Calibri"/>
                  <a:ea typeface="Calibri"/>
                  <a:cs typeface="Calibri"/>
                  <a:sym typeface="Calibri"/>
                </a:rPr>
                <a:t>PROFESSOR </a:t>
              </a:r>
              <a:br>
                <a:rPr b="0" i="0" lang="en-AU" sz="3200" u="none" cap="none" strike="noStrike">
                  <a:solidFill>
                    <a:srgbClr val="FFFFFF"/>
                  </a:solidFill>
                  <a:latin typeface="Calibri"/>
                  <a:ea typeface="Calibri"/>
                  <a:cs typeface="Calibri"/>
                  <a:sym typeface="Calibri"/>
                </a:rPr>
              </a:br>
              <a:r>
                <a:rPr b="0" i="0" lang="en-AU" sz="3200" u="none" cap="none" strike="noStrike">
                  <a:solidFill>
                    <a:srgbClr val="FFFFFF"/>
                  </a:solidFill>
                  <a:latin typeface="Calibri"/>
                  <a:ea typeface="Calibri"/>
                  <a:cs typeface="Calibri"/>
                  <a:sym typeface="Calibri"/>
                </a:rPr>
                <a:t>JOHN FRASER</a:t>
              </a:r>
              <a:endParaRPr/>
            </a:p>
          </p:txBody>
        </p:sp>
      </p:grpSp>
      <p:grpSp>
        <p:nvGrpSpPr>
          <p:cNvPr id="150" name="Google Shape;150;p7"/>
          <p:cNvGrpSpPr/>
          <p:nvPr/>
        </p:nvGrpSpPr>
        <p:grpSpPr>
          <a:xfrm>
            <a:off x="6768173" y="2981557"/>
            <a:ext cx="6410879" cy="6410879"/>
            <a:chOff x="-3" y="-3"/>
            <a:chExt cx="6410878" cy="6410878"/>
          </a:xfrm>
        </p:grpSpPr>
        <p:sp>
          <p:nvSpPr>
            <p:cNvPr id="151" name="Google Shape;151;p7"/>
            <p:cNvSpPr/>
            <p:nvPr/>
          </p:nvSpPr>
          <p:spPr>
            <a:xfrm>
              <a:off x="-3" y="-3"/>
              <a:ext cx="6410878" cy="6410878"/>
            </a:xfrm>
            <a:prstGeom prst="ellipse">
              <a:avLst/>
            </a:prstGeom>
            <a:solidFill>
              <a:srgbClr val="00ACBA">
                <a:alpha val="7372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94949"/>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2" name="Google Shape;152;p7"/>
            <p:cNvSpPr txBox="1"/>
            <p:nvPr/>
          </p:nvSpPr>
          <p:spPr>
            <a:xfrm>
              <a:off x="1040346" y="1364750"/>
              <a:ext cx="4330171" cy="380455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4000"/>
                <a:buFont typeface="Calibri"/>
                <a:buNone/>
              </a:pPr>
              <a:r>
                <a:rPr b="0" i="1" lang="en-AU" sz="4000" u="none" cap="none" strike="noStrike">
                  <a:solidFill>
                    <a:srgbClr val="FFFFFF"/>
                  </a:solidFill>
                  <a:latin typeface="Calibri"/>
                  <a:ea typeface="Calibri"/>
                  <a:cs typeface="Calibri"/>
                  <a:sym typeface="Calibri"/>
                </a:rPr>
                <a:t>“Patients with a beard cause me anxiety, now I can be comfortable I can ventilate them”</a:t>
              </a:r>
              <a:br>
                <a:rPr b="0" i="1" lang="en-AU" sz="4000" u="none" cap="none" strike="noStrike">
                  <a:solidFill>
                    <a:srgbClr val="FFFFFF"/>
                  </a:solidFill>
                  <a:latin typeface="Calibri"/>
                  <a:ea typeface="Calibri"/>
                  <a:cs typeface="Calibri"/>
                  <a:sym typeface="Calibri"/>
                </a:rPr>
              </a:br>
              <a:r>
                <a:rPr b="0" i="0" lang="en-AU" sz="4000" u="none" cap="none" strike="noStrike">
                  <a:solidFill>
                    <a:srgbClr val="FFFFFF"/>
                  </a:solidFill>
                  <a:latin typeface="Calibri"/>
                  <a:ea typeface="Calibri"/>
                  <a:cs typeface="Calibri"/>
                  <a:sym typeface="Calibri"/>
                </a:rPr>
                <a:t> </a:t>
              </a:r>
              <a:r>
                <a:rPr b="0" i="0" lang="en-AU" sz="2800" u="none" cap="none" strike="noStrike">
                  <a:solidFill>
                    <a:srgbClr val="FFFFFF"/>
                  </a:solidFill>
                  <a:latin typeface="Calibri"/>
                  <a:ea typeface="Calibri"/>
                  <a:cs typeface="Calibri"/>
                  <a:sym typeface="Calibri"/>
                </a:rPr>
                <a:t>ANAESTHETIST</a:t>
              </a:r>
              <a:endParaRPr/>
            </a:p>
          </p:txBody>
        </p:sp>
      </p:grpSp>
      <p:grpSp>
        <p:nvGrpSpPr>
          <p:cNvPr id="153" name="Google Shape;153;p7"/>
          <p:cNvGrpSpPr/>
          <p:nvPr/>
        </p:nvGrpSpPr>
        <p:grpSpPr>
          <a:xfrm>
            <a:off x="16305434" y="1758984"/>
            <a:ext cx="5658260" cy="6242516"/>
            <a:chOff x="0" y="0"/>
            <a:chExt cx="5658259" cy="6242514"/>
          </a:xfrm>
        </p:grpSpPr>
        <p:sp>
          <p:nvSpPr>
            <p:cNvPr id="154" name="Google Shape;154;p7"/>
            <p:cNvSpPr/>
            <p:nvPr/>
          </p:nvSpPr>
          <p:spPr>
            <a:xfrm>
              <a:off x="169806" y="0"/>
              <a:ext cx="5488453" cy="5488452"/>
            </a:xfrm>
            <a:prstGeom prst="ellipse">
              <a:avLst/>
            </a:prstGeom>
            <a:solidFill>
              <a:srgbClr val="00206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5" name="Google Shape;155;p7"/>
            <p:cNvSpPr/>
            <p:nvPr/>
          </p:nvSpPr>
          <p:spPr>
            <a:xfrm>
              <a:off x="0" y="6242513"/>
              <a:ext cx="4195503" cy="1"/>
            </a:xfrm>
            <a:custGeom>
              <a:rect b="b" l="l" r="r" t="t"/>
              <a:pathLst>
                <a:path extrusionOk="0" h="120000" w="21600">
                  <a:moveTo>
                    <a:pt x="0" y="0"/>
                  </a:moveTo>
                  <a:lnTo>
                    <a:pt x="21600" y="0"/>
                  </a:lnTo>
                  <a:lnTo>
                    <a:pt x="21600" y="0"/>
                  </a:lnTo>
                  <a:lnTo>
                    <a:pt x="0" y="0"/>
                  </a:lnTo>
                  <a:close/>
                </a:path>
              </a:pathLst>
            </a:custGeom>
            <a:solidFill>
              <a:srgbClr val="00206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4000"/>
                <a:buFont typeface="Calibri"/>
                <a:buNone/>
              </a:pPr>
              <a:r>
                <a:rPr b="0" i="1" lang="en-AU" sz="4000" u="none" cap="none" strike="noStrike">
                  <a:solidFill>
                    <a:srgbClr val="FFFFFF"/>
                  </a:solidFill>
                  <a:latin typeface="Calibri"/>
                  <a:ea typeface="Calibri"/>
                  <a:cs typeface="Calibri"/>
                  <a:sym typeface="Calibri"/>
                </a:rPr>
                <a:t>“This would help protect us during endoscopy!”</a:t>
              </a:r>
              <a:endParaRPr/>
            </a:p>
            <a:p>
              <a:pPr indent="0" lvl="0" marL="0" marR="0" rtl="0" algn="ctr">
                <a:lnSpc>
                  <a:spcPct val="100000"/>
                </a:lnSpc>
                <a:spcBef>
                  <a:spcPts val="1200"/>
                </a:spcBef>
                <a:spcAft>
                  <a:spcPts val="0"/>
                </a:spcAft>
                <a:buClr>
                  <a:srgbClr val="FFFFFF"/>
                </a:buClr>
                <a:buSzPts val="4000"/>
                <a:buFont typeface="Calibri"/>
                <a:buNone/>
              </a:pPr>
              <a:r>
                <a:rPr b="0" i="1" lang="en-AU" sz="4000" u="none" cap="none" strike="noStrike">
                  <a:solidFill>
                    <a:srgbClr val="FFFFFF"/>
                  </a:solidFill>
                  <a:latin typeface="Calibri"/>
                  <a:ea typeface="Calibri"/>
                  <a:cs typeface="Calibri"/>
                  <a:sym typeface="Calibri"/>
                </a:rPr>
                <a:t>Anaesthetist</a:t>
              </a:r>
              <a:endParaRPr/>
            </a:p>
          </p:txBody>
        </p:sp>
      </p:grpSp>
      <p:grpSp>
        <p:nvGrpSpPr>
          <p:cNvPr id="156" name="Google Shape;156;p7"/>
          <p:cNvGrpSpPr/>
          <p:nvPr/>
        </p:nvGrpSpPr>
        <p:grpSpPr>
          <a:xfrm>
            <a:off x="12769637" y="3174897"/>
            <a:ext cx="8517344" cy="4826604"/>
            <a:chOff x="-1" y="-1"/>
            <a:chExt cx="8517343" cy="4826603"/>
          </a:xfrm>
        </p:grpSpPr>
        <p:sp>
          <p:nvSpPr>
            <p:cNvPr id="157" name="Google Shape;157;p7"/>
            <p:cNvSpPr/>
            <p:nvPr/>
          </p:nvSpPr>
          <p:spPr>
            <a:xfrm>
              <a:off x="-1" y="729925"/>
              <a:ext cx="4319081" cy="4096677"/>
            </a:xfrm>
            <a:prstGeom prst="ellipse">
              <a:avLst/>
            </a:prstGeom>
            <a:solidFill>
              <a:srgbClr val="00206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8" name="Google Shape;158;p7"/>
            <p:cNvSpPr txBox="1"/>
            <p:nvPr/>
          </p:nvSpPr>
          <p:spPr>
            <a:xfrm>
              <a:off x="4699189" y="-1"/>
              <a:ext cx="3818153" cy="2226780"/>
            </a:xfrm>
            <a:prstGeom prst="rect">
              <a:avLst/>
            </a:prstGeom>
            <a:solidFill>
              <a:srgbClr val="00206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3200"/>
                <a:buFont typeface="Calibri"/>
                <a:buNone/>
              </a:pPr>
              <a:r>
                <a:rPr b="0" i="1" lang="en-AU" sz="3200" u="none" cap="none" strike="noStrike">
                  <a:solidFill>
                    <a:srgbClr val="FFFFFF"/>
                  </a:solidFill>
                  <a:latin typeface="Calibri"/>
                  <a:ea typeface="Calibri"/>
                  <a:cs typeface="Calibri"/>
                  <a:sym typeface="Calibri"/>
                </a:rPr>
                <a:t>“Ah Ha! Of course. Could it work for endoscopy?  ”</a:t>
              </a:r>
              <a:endParaRPr b="0" i="0" sz="3000" u="none" cap="none" strike="noStrike">
                <a:solidFill>
                  <a:srgbClr val="5E5E5E"/>
                </a:solidFill>
                <a:latin typeface="Helvetica Neue"/>
                <a:ea typeface="Helvetica Neue"/>
                <a:cs typeface="Helvetica Neue"/>
                <a:sym typeface="Helvetica Neue"/>
              </a:endParaRPr>
            </a:p>
            <a:p>
              <a:pPr indent="0" lvl="0" marL="0" marR="0" rtl="0" algn="ctr">
                <a:lnSpc>
                  <a:spcPct val="100000"/>
                </a:lnSpc>
                <a:spcBef>
                  <a:spcPts val="1200"/>
                </a:spcBef>
                <a:spcAft>
                  <a:spcPts val="0"/>
                </a:spcAft>
                <a:buClr>
                  <a:srgbClr val="FFFFFF"/>
                </a:buClr>
                <a:buSzPts val="3200"/>
                <a:buFont typeface="Calibri"/>
                <a:buNone/>
              </a:pPr>
              <a:r>
                <a:rPr b="0" i="0" lang="en-AU" sz="3200" u="none" cap="none" strike="noStrike">
                  <a:solidFill>
                    <a:srgbClr val="FFFFFF"/>
                  </a:solidFill>
                  <a:latin typeface="Calibri"/>
                  <a:ea typeface="Calibri"/>
                  <a:cs typeface="Calibri"/>
                  <a:sym typeface="Calibri"/>
                </a:rPr>
                <a:t>Endoscopy nurse</a:t>
              </a:r>
              <a:endParaRPr/>
            </a:p>
          </p:txBody>
        </p:sp>
      </p:grpSp>
      <p:sp>
        <p:nvSpPr>
          <p:cNvPr id="159" name="Google Shape;159;p7"/>
          <p:cNvSpPr txBox="1"/>
          <p:nvPr/>
        </p:nvSpPr>
        <p:spPr>
          <a:xfrm>
            <a:off x="13368475" y="4830705"/>
            <a:ext cx="3014919" cy="1653791"/>
          </a:xfrm>
          <a:prstGeom prst="rect">
            <a:avLst/>
          </a:prstGeom>
          <a:solidFill>
            <a:srgbClr val="00206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3000"/>
              <a:buFont typeface="Calibri"/>
              <a:buNone/>
            </a:pPr>
            <a:r>
              <a:rPr b="0" i="1" lang="en-AU" sz="3000" u="none" cap="none" strike="noStrike">
                <a:solidFill>
                  <a:srgbClr val="FFFFFF"/>
                </a:solidFill>
                <a:latin typeface="Calibri"/>
                <a:ea typeface="Calibri"/>
                <a:cs typeface="Calibri"/>
                <a:sym typeface="Calibri"/>
              </a:rPr>
              <a:t>“This would work!”</a:t>
            </a:r>
            <a:endParaRPr/>
          </a:p>
          <a:p>
            <a:pPr indent="0" lvl="0" marL="0" marR="0" rtl="0" algn="ctr">
              <a:lnSpc>
                <a:spcPct val="100000"/>
              </a:lnSpc>
              <a:spcBef>
                <a:spcPts val="1200"/>
              </a:spcBef>
              <a:spcAft>
                <a:spcPts val="0"/>
              </a:spcAft>
              <a:buClr>
                <a:srgbClr val="FFFFFF"/>
              </a:buClr>
              <a:buSzPts val="2800"/>
              <a:buFont typeface="Calibri"/>
              <a:buNone/>
            </a:pPr>
            <a:r>
              <a:rPr b="0" i="0" lang="en-AU" sz="2800" u="none" cap="none" strike="noStrike">
                <a:solidFill>
                  <a:srgbClr val="FFFFFF"/>
                </a:solidFill>
                <a:latin typeface="Calibri"/>
                <a:ea typeface="Calibri"/>
                <a:cs typeface="Calibri"/>
                <a:sym typeface="Calibri"/>
              </a:rPr>
              <a:t>Gastroenterologist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How to use SAM Safety Seal" id="164" name="Google Shape;164;p8"/>
          <p:cNvPicPr preferRelativeResize="0"/>
          <p:nvPr/>
        </p:nvPicPr>
        <p:blipFill rotWithShape="1">
          <a:blip r:embed="rId3">
            <a:alphaModFix/>
          </a:blip>
          <a:srcRect b="0" l="0" r="0" t="0"/>
          <a:stretch/>
        </p:blipFill>
        <p:spPr>
          <a:xfrm>
            <a:off x="242888" y="136627"/>
            <a:ext cx="23898226" cy="134427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2798268" y="522144"/>
            <a:ext cx="21031202" cy="265112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FFFFFF"/>
              </a:buClr>
              <a:buSzPts val="8800"/>
              <a:buFont typeface="Calibri"/>
              <a:buNone/>
            </a:pPr>
            <a:r>
              <a:rPr lang="en-AU"/>
              <a:t>Evaluating </a:t>
            </a:r>
            <a:br>
              <a:rPr lang="en-AU"/>
            </a:br>
            <a:r>
              <a:rPr lang="en-AU"/>
              <a:t>SAM Safety Seal Guedel (SSSG)</a:t>
            </a:r>
            <a:endParaRPr/>
          </a:p>
        </p:txBody>
      </p:sp>
      <p:sp>
        <p:nvSpPr>
          <p:cNvPr id="170" name="Google Shape;170;p9"/>
          <p:cNvSpPr txBox="1"/>
          <p:nvPr>
            <p:ph idx="1" type="body"/>
          </p:nvPr>
        </p:nvSpPr>
        <p:spPr>
          <a:xfrm>
            <a:off x="884124" y="4513478"/>
            <a:ext cx="21031202" cy="7997300"/>
          </a:xfrm>
          <a:prstGeom prst="rect">
            <a:avLst/>
          </a:prstGeom>
          <a:noFill/>
          <a:ln>
            <a:noFill/>
          </a:ln>
        </p:spPr>
        <p:txBody>
          <a:bodyPr anchorCtr="0" anchor="t" bIns="91425" lIns="91425" spcFirstLastPara="1" rIns="91425" wrap="square" tIns="91425">
            <a:normAutofit/>
          </a:bodyPr>
          <a:lstStyle/>
          <a:p>
            <a:pPr indent="-457200" lvl="0" marL="457200" rtl="0" algn="l">
              <a:lnSpc>
                <a:spcPct val="90000"/>
              </a:lnSpc>
              <a:spcBef>
                <a:spcPts val="0"/>
              </a:spcBef>
              <a:spcAft>
                <a:spcPts val="0"/>
              </a:spcAft>
              <a:buClr>
                <a:srgbClr val="003B49"/>
              </a:buClr>
              <a:buSzPts val="5600"/>
              <a:buFont typeface="Arial"/>
              <a:buChar char="•"/>
            </a:pPr>
            <a:r>
              <a:rPr lang="en-AU"/>
              <a:t>Assess the use of the SSSG in</a:t>
            </a:r>
            <a:endParaRPr/>
          </a:p>
          <a:p>
            <a:pPr indent="-533400" lvl="1" marL="990600" rtl="0" algn="l">
              <a:lnSpc>
                <a:spcPct val="90000"/>
              </a:lnSpc>
              <a:spcBef>
                <a:spcPts val="2000"/>
              </a:spcBef>
              <a:spcAft>
                <a:spcPts val="0"/>
              </a:spcAft>
              <a:buClr>
                <a:srgbClr val="003B49"/>
              </a:buClr>
              <a:buSzPts val="5600"/>
              <a:buChar char="•"/>
            </a:pPr>
            <a:r>
              <a:rPr lang="en-AU"/>
              <a:t>Patients with beards</a:t>
            </a:r>
            <a:endParaRPr/>
          </a:p>
          <a:p>
            <a:pPr indent="-533400" lvl="1" marL="990600" rtl="0" algn="l">
              <a:lnSpc>
                <a:spcPct val="90000"/>
              </a:lnSpc>
              <a:spcBef>
                <a:spcPts val="2000"/>
              </a:spcBef>
              <a:spcAft>
                <a:spcPts val="0"/>
              </a:spcAft>
              <a:buClr>
                <a:srgbClr val="003B49"/>
              </a:buClr>
              <a:buSzPts val="5600"/>
              <a:buChar char="•"/>
            </a:pPr>
            <a:r>
              <a:rPr lang="en-AU"/>
              <a:t>Patients that are anaesthetised and paralysed</a:t>
            </a:r>
            <a:endParaRPr/>
          </a:p>
          <a:p>
            <a:pPr indent="-533400" lvl="1" marL="990600" rtl="0" algn="l">
              <a:lnSpc>
                <a:spcPct val="90000"/>
              </a:lnSpc>
              <a:spcBef>
                <a:spcPts val="2000"/>
              </a:spcBef>
              <a:spcAft>
                <a:spcPts val="0"/>
              </a:spcAft>
              <a:buClr>
                <a:srgbClr val="003B49"/>
              </a:buClr>
              <a:buSzPts val="5600"/>
              <a:buChar char="•"/>
            </a:pPr>
            <a:r>
              <a:rPr b="1" lang="en-AU"/>
              <a:t>Suit a </a:t>
            </a:r>
            <a:r>
              <a:rPr b="1" lang="en-AU">
                <a:solidFill>
                  <a:srgbClr val="FF0000"/>
                </a:solidFill>
              </a:rPr>
              <a:t>Size 10cm RED </a:t>
            </a:r>
            <a:r>
              <a:rPr b="1" lang="en-AU"/>
              <a:t>Covidien Guedel airway </a:t>
            </a:r>
            <a:r>
              <a:rPr b="1" lang="en-AU">
                <a:solidFill>
                  <a:srgbClr val="FF0000"/>
                </a:solidFill>
              </a:rPr>
              <a:t>ONLY</a:t>
            </a:r>
            <a:endParaRPr/>
          </a:p>
          <a:p>
            <a:pPr indent="0" lvl="1" marL="457200" rtl="0" algn="l">
              <a:lnSpc>
                <a:spcPct val="90000"/>
              </a:lnSpc>
              <a:spcBef>
                <a:spcPts val="2000"/>
              </a:spcBef>
              <a:spcAft>
                <a:spcPts val="0"/>
              </a:spcAft>
              <a:buClr>
                <a:srgbClr val="003B49"/>
              </a:buClr>
              <a:buSzPts val="5600"/>
              <a:buNone/>
            </a:pPr>
            <a:r>
              <a:t/>
            </a:r>
            <a:endParaRPr/>
          </a:p>
          <a:p>
            <a:pPr indent="-457200" lvl="0" marL="457200" rtl="0" algn="l">
              <a:lnSpc>
                <a:spcPct val="90000"/>
              </a:lnSpc>
              <a:spcBef>
                <a:spcPts val="2000"/>
              </a:spcBef>
              <a:spcAft>
                <a:spcPts val="0"/>
              </a:spcAft>
              <a:buClr>
                <a:srgbClr val="003B49"/>
              </a:buClr>
              <a:buSzPts val="5600"/>
              <a:buFont typeface="Arial"/>
              <a:buChar char="•"/>
            </a:pPr>
            <a:r>
              <a:rPr lang="en-AU"/>
              <a:t>In comparison to standard practice when bag mask </a:t>
            </a:r>
            <a:endParaRPr/>
          </a:p>
          <a:p>
            <a:pPr indent="0" lvl="0" marL="0" rtl="0" algn="l">
              <a:lnSpc>
                <a:spcPct val="90000"/>
              </a:lnSpc>
              <a:spcBef>
                <a:spcPts val="2000"/>
              </a:spcBef>
              <a:spcAft>
                <a:spcPts val="0"/>
              </a:spcAft>
              <a:buClr>
                <a:srgbClr val="003B49"/>
              </a:buClr>
              <a:buSzPts val="5600"/>
              <a:buNone/>
            </a:pPr>
            <a:r>
              <a:rPr lang="en-AU"/>
              <a:t>Ventilating a bearded patient</a:t>
            </a:r>
            <a:endParaRPr/>
          </a:p>
        </p:txBody>
      </p:sp>
      <p:pic>
        <p:nvPicPr>
          <p:cNvPr descr="A person standing in a room&#10;&#10;Description automatically generated" id="171" name="Google Shape;171;p9"/>
          <p:cNvPicPr preferRelativeResize="0"/>
          <p:nvPr/>
        </p:nvPicPr>
        <p:blipFill rotWithShape="1">
          <a:blip r:embed="rId3">
            <a:alphaModFix/>
          </a:blip>
          <a:srcRect b="0" l="0" r="0" t="0"/>
          <a:stretch/>
        </p:blipFill>
        <p:spPr>
          <a:xfrm>
            <a:off x="16995648" y="3830400"/>
            <a:ext cx="7680960" cy="9363456"/>
          </a:xfrm>
          <a:prstGeom prst="roundRect">
            <a:avLst>
              <a:gd fmla="val 16667" name="adj"/>
            </a:avLst>
          </a:prstGeom>
          <a:noFill/>
          <a:ln>
            <a:noFill/>
          </a:ln>
        </p:spPr>
      </p:pic>
      <p:pic>
        <p:nvPicPr>
          <p:cNvPr descr="A picture containing person, person, outdoor, holding&#10;&#10;Description automatically generated" id="172" name="Google Shape;172;p9"/>
          <p:cNvPicPr preferRelativeResize="0"/>
          <p:nvPr/>
        </p:nvPicPr>
        <p:blipFill rotWithShape="1">
          <a:blip r:embed="rId4">
            <a:alphaModFix/>
          </a:blip>
          <a:srcRect b="0" l="0" r="0" t="0"/>
          <a:stretch/>
        </p:blipFill>
        <p:spPr>
          <a:xfrm>
            <a:off x="12192000" y="10518586"/>
            <a:ext cx="3891321" cy="31974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2020-09-25T01:07:58Z</dcterms:created>
  <dc:creator>rachel@rabmed.com.au</dc:creator>
</cp:coreProperties>
</file>